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4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k Tobin" userId="8f1ec8b9-16ac-4e9f-8e08-13dd5a57f3f9" providerId="ADAL" clId="{EAF5CA29-ACEB-4A53-A66D-4A4BE38CBEFF}"/>
    <pc:docChg chg="undo custSel modSld sldOrd">
      <pc:chgData name="Rick Tobin" userId="8f1ec8b9-16ac-4e9f-8e08-13dd5a57f3f9" providerId="ADAL" clId="{EAF5CA29-ACEB-4A53-A66D-4A4BE38CBEFF}" dt="2026-09-02T15:08:57.837" v="61" actId="1076"/>
      <pc:docMkLst>
        <pc:docMk/>
      </pc:docMkLst>
      <pc:sldChg chg="delSp modSp mod">
        <pc:chgData name="Rick Tobin" userId="8f1ec8b9-16ac-4e9f-8e08-13dd5a57f3f9" providerId="ADAL" clId="{EAF5CA29-ACEB-4A53-A66D-4A4BE38CBEFF}" dt="2026-09-02T15:04:49.320" v="4" actId="1076"/>
        <pc:sldMkLst>
          <pc:docMk/>
          <pc:sldMk cId="0" sldId="256"/>
        </pc:sldMkLst>
        <pc:spChg chg="mod">
          <ac:chgData name="Rick Tobin" userId="8f1ec8b9-16ac-4e9f-8e08-13dd5a57f3f9" providerId="ADAL" clId="{EAF5CA29-ACEB-4A53-A66D-4A4BE38CBEFF}" dt="2026-09-02T15:04:49.320" v="4" actId="1076"/>
          <ac:spMkLst>
            <pc:docMk/>
            <pc:sldMk cId="0" sldId="256"/>
            <ac:spMk id="10" creationId="{00000000-0000-0000-0000-000000000000}"/>
          </ac:spMkLst>
        </pc:spChg>
        <pc:spChg chg="del mod">
          <ac:chgData name="Rick Tobin" userId="8f1ec8b9-16ac-4e9f-8e08-13dd5a57f3f9" providerId="ADAL" clId="{EAF5CA29-ACEB-4A53-A66D-4A4BE38CBEFF}" dt="2026-09-02T15:04:31.466" v="1" actId="478"/>
          <ac:spMkLst>
            <pc:docMk/>
            <pc:sldMk cId="0" sldId="256"/>
            <ac:spMk id="11" creationId="{00000000-0000-0000-0000-000000000000}"/>
          </ac:spMkLst>
        </pc:spChg>
        <pc:spChg chg="mod">
          <ac:chgData name="Rick Tobin" userId="8f1ec8b9-16ac-4e9f-8e08-13dd5a57f3f9" providerId="ADAL" clId="{EAF5CA29-ACEB-4A53-A66D-4A4BE38CBEFF}" dt="2026-09-02T15:04:49.320" v="4" actId="1076"/>
          <ac:spMkLst>
            <pc:docMk/>
            <pc:sldMk cId="0" sldId="256"/>
            <ac:spMk id="12" creationId="{00000000-0000-0000-0000-000000000000}"/>
          </ac:spMkLst>
        </pc:spChg>
      </pc:sldChg>
      <pc:sldChg chg="modSp mod">
        <pc:chgData name="Rick Tobin" userId="8f1ec8b9-16ac-4e9f-8e08-13dd5a57f3f9" providerId="ADAL" clId="{EAF5CA29-ACEB-4A53-A66D-4A4BE38CBEFF}" dt="2026-09-02T15:05:22.722" v="10" actId="1076"/>
        <pc:sldMkLst>
          <pc:docMk/>
          <pc:sldMk cId="0" sldId="260"/>
        </pc:sldMkLst>
        <pc:spChg chg="mod">
          <ac:chgData name="Rick Tobin" userId="8f1ec8b9-16ac-4e9f-8e08-13dd5a57f3f9" providerId="ADAL" clId="{EAF5CA29-ACEB-4A53-A66D-4A4BE38CBEFF}" dt="2026-09-02T15:05:15.037" v="9" actId="103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Rick Tobin" userId="8f1ec8b9-16ac-4e9f-8e08-13dd5a57f3f9" providerId="ADAL" clId="{EAF5CA29-ACEB-4A53-A66D-4A4BE38CBEFF}" dt="2026-09-02T15:05:22.722" v="10" actId="1076"/>
          <ac:spMkLst>
            <pc:docMk/>
            <pc:sldMk cId="0" sldId="260"/>
            <ac:spMk id="21" creationId="{00000000-0000-0000-0000-000000000000}"/>
          </ac:spMkLst>
        </pc:spChg>
      </pc:sldChg>
      <pc:sldChg chg="modSp mod">
        <pc:chgData name="Rick Tobin" userId="8f1ec8b9-16ac-4e9f-8e08-13dd5a57f3f9" providerId="ADAL" clId="{EAF5CA29-ACEB-4A53-A66D-4A4BE38CBEFF}" dt="2026-09-02T15:06:39.139" v="13" actId="1076"/>
        <pc:sldMkLst>
          <pc:docMk/>
          <pc:sldMk cId="0" sldId="267"/>
        </pc:sldMkLst>
        <pc:spChg chg="mod">
          <ac:chgData name="Rick Tobin" userId="8f1ec8b9-16ac-4e9f-8e08-13dd5a57f3f9" providerId="ADAL" clId="{EAF5CA29-ACEB-4A53-A66D-4A4BE38CBEFF}" dt="2026-09-02T15:06:39.139" v="13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Rick Tobin" userId="8f1ec8b9-16ac-4e9f-8e08-13dd5a57f3f9" providerId="ADAL" clId="{EAF5CA29-ACEB-4A53-A66D-4A4BE38CBEFF}" dt="2026-09-02T15:06:39.139" v="13" actId="1076"/>
          <ac:spMkLst>
            <pc:docMk/>
            <pc:sldMk cId="0" sldId="267"/>
            <ac:spMk id="7" creationId="{00000000-0000-0000-0000-000000000000}"/>
          </ac:spMkLst>
        </pc:spChg>
        <pc:picChg chg="mod">
          <ac:chgData name="Rick Tobin" userId="8f1ec8b9-16ac-4e9f-8e08-13dd5a57f3f9" providerId="ADAL" clId="{EAF5CA29-ACEB-4A53-A66D-4A4BE38CBEFF}" dt="2026-09-02T15:06:27.639" v="12" actId="1076"/>
          <ac:picMkLst>
            <pc:docMk/>
            <pc:sldMk cId="0" sldId="267"/>
            <ac:picMk id="28" creationId="{00000000-0000-0000-0000-000000000000}"/>
          </ac:picMkLst>
        </pc:picChg>
      </pc:sldChg>
      <pc:sldChg chg="addSp delSp modSp mod">
        <pc:chgData name="Rick Tobin" userId="8f1ec8b9-16ac-4e9f-8e08-13dd5a57f3f9" providerId="ADAL" clId="{EAF5CA29-ACEB-4A53-A66D-4A4BE38CBEFF}" dt="2026-09-02T15:07:44.840" v="18" actId="207"/>
        <pc:sldMkLst>
          <pc:docMk/>
          <pc:sldMk cId="0" sldId="270"/>
        </pc:sldMkLst>
        <pc:spChg chg="mod">
          <ac:chgData name="Rick Tobin" userId="8f1ec8b9-16ac-4e9f-8e08-13dd5a57f3f9" providerId="ADAL" clId="{EAF5CA29-ACEB-4A53-A66D-4A4BE38CBEFF}" dt="2026-09-02T15:07:44.840" v="18" actId="207"/>
          <ac:spMkLst>
            <pc:docMk/>
            <pc:sldMk cId="0" sldId="270"/>
            <ac:spMk id="4" creationId="{00000000-0000-0000-0000-000000000000}"/>
          </ac:spMkLst>
        </pc:spChg>
        <pc:spChg chg="add del mod">
          <ac:chgData name="Rick Tobin" userId="8f1ec8b9-16ac-4e9f-8e08-13dd5a57f3f9" providerId="ADAL" clId="{EAF5CA29-ACEB-4A53-A66D-4A4BE38CBEFF}" dt="2026-09-02T15:07:37.388" v="17" actId="1076"/>
          <ac:spMkLst>
            <pc:docMk/>
            <pc:sldMk cId="0" sldId="270"/>
            <ac:spMk id="5" creationId="{00000000-0000-0000-0000-000000000000}"/>
          </ac:spMkLst>
        </pc:spChg>
        <pc:spChg chg="add del mod">
          <ac:chgData name="Rick Tobin" userId="8f1ec8b9-16ac-4e9f-8e08-13dd5a57f3f9" providerId="ADAL" clId="{EAF5CA29-ACEB-4A53-A66D-4A4BE38CBEFF}" dt="2026-09-02T15:07:37.388" v="17" actId="1076"/>
          <ac:spMkLst>
            <pc:docMk/>
            <pc:sldMk cId="0" sldId="270"/>
            <ac:spMk id="6" creationId="{00000000-0000-0000-0000-000000000000}"/>
          </ac:spMkLst>
        </pc:spChg>
      </pc:sldChg>
      <pc:sldChg chg="modSp mod ord">
        <pc:chgData name="Rick Tobin" userId="8f1ec8b9-16ac-4e9f-8e08-13dd5a57f3f9" providerId="ADAL" clId="{EAF5CA29-ACEB-4A53-A66D-4A4BE38CBEFF}" dt="2026-09-02T15:08:57.837" v="61" actId="1076"/>
        <pc:sldMkLst>
          <pc:docMk/>
          <pc:sldMk cId="0" sldId="275"/>
        </pc:sldMkLst>
        <pc:spChg chg="mod">
          <ac:chgData name="Rick Tobin" userId="8f1ec8b9-16ac-4e9f-8e08-13dd5a57f3f9" providerId="ADAL" clId="{EAF5CA29-ACEB-4A53-A66D-4A4BE38CBEFF}" dt="2026-09-02T15:08:57.837" v="61" actId="1076"/>
          <ac:spMkLst>
            <pc:docMk/>
            <pc:sldMk cId="0" sldId="275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724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f43fa36995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4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Post-incident readiness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585216" y="941832"/>
            <a:ext cx="5303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Happens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After the Incident</a:t>
            </a:r>
            <a:endParaRPr lang="en-US" sz="4200" dirty="0"/>
          </a:p>
        </p:txBody>
      </p:sp>
      <p:sp>
        <p:nvSpPr>
          <p:cNvPr id="8" name="Shape 5"/>
          <p:cNvSpPr/>
          <p:nvPr/>
        </p:nvSpPr>
        <p:spPr>
          <a:xfrm>
            <a:off x="621792" y="2532888"/>
            <a:ext cx="1005840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6"/>
          <p:cNvSpPr/>
          <p:nvPr/>
        </p:nvSpPr>
        <p:spPr>
          <a:xfrm>
            <a:off x="603504" y="2816352"/>
            <a:ext cx="512064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E5E7EB"/>
                </a:solidFill>
              </a:rPr>
              <a:t>How LMS-based training records help employers answer the first questions asked after an incident.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585216" y="3570732"/>
            <a:ext cx="4631884" cy="310896"/>
          </a:xfrm>
          <a:prstGeom prst="roundRect">
            <a:avLst>
              <a:gd name="adj" fmla="val 20588"/>
            </a:avLst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9"/>
          <p:cNvSpPr/>
          <p:nvPr/>
        </p:nvSpPr>
        <p:spPr>
          <a:xfrm>
            <a:off x="752318" y="3607308"/>
            <a:ext cx="4297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CBD5E1"/>
                </a:solidFill>
              </a:rPr>
              <a:t>For safety leaders, HR, operations, supervisors, and business owners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The shift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MOMENT EVERYTHING CHANGES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1220099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An incident turns training into evidence.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612648" y="2089137"/>
            <a:ext cx="59436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75569"/>
                </a:solidFill>
              </a:rPr>
              <a:t>The conversation moves from “we trained people” to “show us who, when, what, why, and whether it matched the task.”</a:t>
            </a:r>
            <a:endParaRPr lang="en-US" sz="1800" dirty="0"/>
          </a:p>
        </p:txBody>
      </p:sp>
      <p:pic>
        <p:nvPicPr>
          <p:cNvPr id="8" name="Image 0" descr="/mnt/data/postincident_crop_96de4c673f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0"/>
            <a:ext cx="5468112" cy="68580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720840" y="0"/>
            <a:ext cx="5468112" cy="6858000"/>
          </a:xfrm>
          <a:prstGeom prst="rect">
            <a:avLst/>
          </a:prstGeom>
          <a:solidFill>
            <a:srgbClr val="000000">
              <a:alpha val="9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Shape 7"/>
          <p:cNvSpPr/>
          <p:nvPr/>
        </p:nvSpPr>
        <p:spPr>
          <a:xfrm>
            <a:off x="621792" y="3213491"/>
            <a:ext cx="521208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713232" y="3358542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11827"/>
                </a:solidFill>
              </a:rPr>
              <a:t>Who was trained?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21792" y="3734699"/>
            <a:ext cx="521208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713232" y="387975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What content was covered?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21792" y="4255907"/>
            <a:ext cx="521208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2"/>
          <p:cNvSpPr/>
          <p:nvPr/>
        </p:nvSpPr>
        <p:spPr>
          <a:xfrm>
            <a:off x="713232" y="4400958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Did it match the task?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21792" y="4777115"/>
            <a:ext cx="521208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713232" y="4922166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11827"/>
                </a:solidFill>
              </a:rPr>
              <a:t>Were refreshers assigned?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Post-incident sequence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FIRST REQUEST IS RARELY PHILOSOPHICAL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60120"/>
            <a:ext cx="65836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It is usually a record request.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12648" y="1847088"/>
            <a:ext cx="9849164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75569"/>
                </a:solidFill>
              </a:rPr>
              <a:t>Incident investigation, regulator review, insurer inquiry, legal discovery, internal audit, client requirement.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214724" y="2971800"/>
            <a:ext cx="658368" cy="65836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1214724" y="320811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</a:rPr>
              <a:t>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1927956" y="3300984"/>
            <a:ext cx="1417320" cy="0"/>
          </a:xfrm>
          <a:prstGeom prst="line">
            <a:avLst/>
          </a:prstGeom>
          <a:noFill/>
          <a:ln w="1651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958692" y="3840480"/>
            <a:ext cx="1188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</a:rPr>
              <a:t>Incident reported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455004" y="2971800"/>
            <a:ext cx="658368" cy="65836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3455004" y="320811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168236" y="3300984"/>
            <a:ext cx="1417320" cy="0"/>
          </a:xfrm>
          <a:prstGeom prst="line">
            <a:avLst/>
          </a:prstGeom>
          <a:noFill/>
          <a:ln w="1651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3198972" y="3840480"/>
            <a:ext cx="1188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</a:rPr>
              <a:t>Supervisor response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695284" y="2971800"/>
            <a:ext cx="658368" cy="65836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5695284" y="320811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</a:rPr>
              <a:t>3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8516" y="3300984"/>
            <a:ext cx="1417320" cy="0"/>
          </a:xfrm>
          <a:prstGeom prst="line">
            <a:avLst/>
          </a:prstGeom>
          <a:noFill/>
          <a:ln w="1651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5439252" y="3840480"/>
            <a:ext cx="1188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</a:rPr>
              <a:t>Investigation opens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935564" y="2971800"/>
            <a:ext cx="658368" cy="658368"/>
          </a:xfrm>
          <a:prstGeom prst="ellipse">
            <a:avLst/>
          </a:prstGeom>
          <a:solidFill>
            <a:srgbClr val="C82127"/>
          </a:solidFill>
          <a:ln w="15240">
            <a:solidFill>
              <a:srgbClr val="C82127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7935564" y="320811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8648796" y="3300984"/>
            <a:ext cx="1417320" cy="0"/>
          </a:xfrm>
          <a:prstGeom prst="line">
            <a:avLst/>
          </a:prstGeom>
          <a:noFill/>
          <a:ln w="16510">
            <a:solidFill>
              <a:srgbClr val="CBD5E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7679532" y="3840480"/>
            <a:ext cx="1188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C82127"/>
                </a:solidFill>
              </a:rPr>
              <a:t>Training records pulled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0175844" y="2971800"/>
            <a:ext cx="658368" cy="658368"/>
          </a:xfrm>
          <a:prstGeom prst="ellipse">
            <a:avLst/>
          </a:prstGeom>
          <a:solidFill>
            <a:srgbClr val="FFFFFF"/>
          </a:solidFill>
          <a:ln w="1524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 23"/>
          <p:cNvSpPr/>
          <p:nvPr/>
        </p:nvSpPr>
        <p:spPr>
          <a:xfrm>
            <a:off x="10175844" y="3208112"/>
            <a:ext cx="6583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</a:rPr>
              <a:t>5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919812" y="3840480"/>
            <a:ext cx="118872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</a:rPr>
              <a:t>Corrective training assigned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13232" y="4956048"/>
            <a:ext cx="10922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11827"/>
                </a:solidFill>
              </a:rPr>
              <a:t>The quality of the answer depends on the system that existed before the event.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d6e5a01375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Risk lens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CA5A5"/>
                </a:solidFill>
              </a:rPr>
              <a:t>THE WEAK ANSWER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21792" y="1133856"/>
            <a:ext cx="8046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“We think he took that course.”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649224" y="2084832"/>
            <a:ext cx="5257800" cy="6949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E5E7EB"/>
                </a:solidFill>
              </a:rPr>
              <a:t>After an incident, uncertainty creates risk. It also forces safety, HR, and operations to reconstruct the story from fragments.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58368" y="5001768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822960" y="5138928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/>
              <a:t>Scattered files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822960" y="5376672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/>
              <a:t>Old spreadsheets</a:t>
            </a:r>
          </a:p>
        </p:txBody>
      </p:sp>
      <p:sp>
        <p:nvSpPr>
          <p:cNvPr id="13" name="Shape 10"/>
          <p:cNvSpPr/>
          <p:nvPr/>
        </p:nvSpPr>
        <p:spPr>
          <a:xfrm>
            <a:off x="4315968" y="5001768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4480560" y="5138928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/>
              <a:t>Generic records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480560" y="5376672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/>
              <a:t>No task match</a:t>
            </a:r>
          </a:p>
        </p:txBody>
      </p:sp>
      <p:sp>
        <p:nvSpPr>
          <p:cNvPr id="16" name="Shape 13"/>
          <p:cNvSpPr/>
          <p:nvPr/>
        </p:nvSpPr>
        <p:spPr>
          <a:xfrm>
            <a:off x="7973568" y="5001768"/>
            <a:ext cx="3017520" cy="658368"/>
          </a:xfrm>
          <a:prstGeom prst="roundRect">
            <a:avLst>
              <a:gd name="adj" fmla="val 11111"/>
            </a:avLst>
          </a:prstGeom>
          <a:solidFill>
            <a:srgbClr val="FFFFFF">
              <a:alpha val="88000"/>
            </a:srgbClr>
          </a:solidFill>
          <a:ln w="12700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8138160" y="5138928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/>
              <a:t>No audit trail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8138160" y="5376672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/>
              <a:t>No version history</a:t>
            </a:r>
          </a:p>
        </p:txBody>
      </p:sp>
      <p:sp>
        <p:nvSpPr>
          <p:cNvPr id="19" name="Text 16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Defensible record model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EVIDENCE CHAIN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1291815"/>
            <a:ext cx="6766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strong record answers five questions.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713232" y="2727423"/>
            <a:ext cx="1783080" cy="91440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713232" y="2983455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</a:rPr>
              <a:t>WHO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67512" y="3404079"/>
            <a:ext cx="1874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569"/>
                </a:solidFill>
              </a:rPr>
              <a:t>the worker, role, site, supervisor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953512" y="2727423"/>
            <a:ext cx="1783080" cy="91440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2953512" y="2983455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</a:rPr>
              <a:t>WHAT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2907792" y="3404079"/>
            <a:ext cx="1874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569"/>
                </a:solidFill>
              </a:rPr>
              <a:t>course, topic, version, policy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193792" y="2727423"/>
            <a:ext cx="1783080" cy="91440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5193792" y="2983455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</a:rPr>
              <a:t>WHEN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5148072" y="3404079"/>
            <a:ext cx="1874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569"/>
                </a:solidFill>
              </a:rPr>
              <a:t>date, expiry, refresher status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34072" y="2727423"/>
            <a:ext cx="1783080" cy="91440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7434072" y="2983455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82127"/>
                </a:solidFill>
              </a:rPr>
              <a:t>MATCH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388352" y="3474005"/>
            <a:ext cx="1874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569"/>
                </a:solidFill>
              </a:rPr>
              <a:t>task, hazard, equipment, work area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674352" y="2727423"/>
            <a:ext cx="1783080" cy="91440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8"/>
          <p:cNvSpPr/>
          <p:nvPr/>
        </p:nvSpPr>
        <p:spPr>
          <a:xfrm>
            <a:off x="9674352" y="2983455"/>
            <a:ext cx="1783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</a:rPr>
              <a:t>ACTION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9649968" y="3474005"/>
            <a:ext cx="18745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475569"/>
                </a:solidFill>
              </a:rPr>
              <a:t>corrective training, closeout, proof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463040" y="4400775"/>
            <a:ext cx="9098280" cy="0"/>
          </a:xfrm>
          <a:prstGeom prst="line">
            <a:avLst/>
          </a:prstGeom>
          <a:noFill/>
          <a:ln w="1524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2788920" y="5196303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11827"/>
                </a:solidFill>
              </a:rPr>
              <a:t>From “we delivered training” to “we can prove readiness.”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11475720" y="6805647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McKinsey-style diagnostic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RECORD QUALITY DIAGNOSTIC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59" y="960120"/>
            <a:ext cx="840620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Would your record survive the first review?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758952" y="1874520"/>
            <a:ext cx="10652760" cy="420624"/>
          </a:xfrm>
          <a:prstGeom prst="rect">
            <a:avLst/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960120" y="1993392"/>
            <a:ext cx="3840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WEAK RECORD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720840" y="1993392"/>
            <a:ext cx="3840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DEFENSIBLE RECORD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758952" y="2450592"/>
            <a:ext cx="106527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987552" y="2623612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Sign-in sheet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806440" y="2505456"/>
            <a:ext cx="0" cy="393192"/>
          </a:xfrm>
          <a:prstGeom prst="line">
            <a:avLst/>
          </a:prstGeom>
          <a:noFill/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6720840" y="262361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Training assigned in LMS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58952" y="3108960"/>
            <a:ext cx="106527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987552" y="3281980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Attendance only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806440" y="3163824"/>
            <a:ext cx="0" cy="393192"/>
          </a:xfrm>
          <a:prstGeom prst="line">
            <a:avLst/>
          </a:prstGeom>
          <a:noFill/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6720840" y="3281980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Completion, score, version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58952" y="3767328"/>
            <a:ext cx="106527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987552" y="394034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Generic topic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806440" y="3822192"/>
            <a:ext cx="0" cy="393192"/>
          </a:xfrm>
          <a:prstGeom prst="line">
            <a:avLst/>
          </a:prstGeom>
          <a:noFill/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6720840" y="39403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Mapped to task and hazard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758952" y="4425696"/>
            <a:ext cx="106527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987552" y="4598716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No refresher trigger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806440" y="4480560"/>
            <a:ext cx="0" cy="393192"/>
          </a:xfrm>
          <a:prstGeom prst="line">
            <a:avLst/>
          </a:prstGeom>
          <a:noFill/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 23"/>
          <p:cNvSpPr/>
          <p:nvPr/>
        </p:nvSpPr>
        <p:spPr>
          <a:xfrm>
            <a:off x="6720840" y="4598716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Automated renewal path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58952" y="5084064"/>
            <a:ext cx="10652760" cy="5029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7" name="Text 25"/>
          <p:cNvSpPr/>
          <p:nvPr/>
        </p:nvSpPr>
        <p:spPr>
          <a:xfrm>
            <a:off x="987552" y="5257084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Manager unaware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806440" y="5138928"/>
            <a:ext cx="0" cy="393192"/>
          </a:xfrm>
          <a:prstGeom prst="line">
            <a:avLst/>
          </a:prstGeom>
          <a:noFill/>
          <a:ln w="635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 27"/>
          <p:cNvSpPr/>
          <p:nvPr/>
        </p:nvSpPr>
        <p:spPr>
          <a:xfrm>
            <a:off x="6720840" y="5257084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827"/>
                </a:solidFill>
              </a:rPr>
              <a:t>Supervisor dashboard visibility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Task match</a:t>
            </a:r>
            <a:endParaRPr lang="en-US" sz="850" dirty="0"/>
          </a:p>
        </p:txBody>
      </p:sp>
      <p:pic>
        <p:nvPicPr>
          <p:cNvPr id="5" name="Image 0" descr="/mnt/data/postincident_crop_460a5e4392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0352"/>
            <a:ext cx="5074920" cy="632764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530352"/>
            <a:ext cx="5074920" cy="6327648"/>
          </a:xfrm>
          <a:prstGeom prst="rect">
            <a:avLst/>
          </a:prstGeom>
          <a:solidFill>
            <a:srgbClr val="000000">
              <a:alpha val="8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4"/>
          <p:cNvSpPr/>
          <p:nvPr/>
        </p:nvSpPr>
        <p:spPr>
          <a:xfrm>
            <a:off x="5623560" y="713232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DEFENSIBILITY TEST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623560" y="1227268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Training must match the work.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5641848" y="1965960"/>
            <a:ext cx="5833872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A course title is not enough. Investigators look for the connection between worker, task, hazard, equipment, and site.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973365" y="3084754"/>
            <a:ext cx="310896" cy="31089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6421421" y="3138185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Worker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8067341" y="3138185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role / experience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973365" y="3797986"/>
            <a:ext cx="310896" cy="31089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6421421" y="3851417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Task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8067341" y="3851417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steps / conditions</a:t>
            </a:r>
            <a:endParaRPr lang="en-US" sz="1100" dirty="0"/>
          </a:p>
        </p:txBody>
      </p:sp>
      <p:sp>
        <p:nvSpPr>
          <p:cNvPr id="16" name="Shape 13"/>
          <p:cNvSpPr/>
          <p:nvPr/>
        </p:nvSpPr>
        <p:spPr>
          <a:xfrm>
            <a:off x="5973365" y="4511218"/>
            <a:ext cx="310896" cy="31089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6421421" y="4564649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Hazard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8067341" y="4564649"/>
            <a:ext cx="2240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</a:rPr>
              <a:t>energy / exposure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5641848" y="5577840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2127"/>
                </a:solidFill>
              </a:rPr>
              <a:t>The right evidence connects all three.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2de2ae9ad9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5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Audit trail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CA5A5"/>
                </a:solidFill>
              </a:rPr>
              <a:t>WHAT CHANGES THE CONVERSATION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594360" y="1078992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Audit trails show what happened before anyone asked.</a:t>
            </a:r>
            <a:endParaRPr lang="en-US" sz="3600" dirty="0"/>
          </a:p>
        </p:txBody>
      </p:sp>
      <p:sp>
        <p:nvSpPr>
          <p:cNvPr id="9" name="Shape 6"/>
          <p:cNvSpPr/>
          <p:nvPr/>
        </p:nvSpPr>
        <p:spPr>
          <a:xfrm>
            <a:off x="685800" y="3063240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/>
          <p:nvPr/>
        </p:nvSpPr>
        <p:spPr>
          <a:xfrm>
            <a:off x="777240" y="3199863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Assignment date</a:t>
            </a:r>
            <a:endParaRPr lang="en-US" sz="860" dirty="0"/>
          </a:p>
        </p:txBody>
      </p:sp>
      <p:sp>
        <p:nvSpPr>
          <p:cNvPr id="11" name="Shape 8"/>
          <p:cNvSpPr/>
          <p:nvPr/>
        </p:nvSpPr>
        <p:spPr>
          <a:xfrm>
            <a:off x="2743200" y="3063240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9"/>
          <p:cNvSpPr/>
          <p:nvPr/>
        </p:nvSpPr>
        <p:spPr>
          <a:xfrm>
            <a:off x="2834640" y="3199863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Completion date</a:t>
            </a:r>
            <a:endParaRPr lang="en-US" sz="860" dirty="0"/>
          </a:p>
        </p:txBody>
      </p:sp>
      <p:sp>
        <p:nvSpPr>
          <p:cNvPr id="13" name="Shape 10"/>
          <p:cNvSpPr/>
          <p:nvPr/>
        </p:nvSpPr>
        <p:spPr>
          <a:xfrm>
            <a:off x="4800600" y="3063240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4892040" y="3199863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Course version</a:t>
            </a:r>
            <a:endParaRPr lang="en-US" sz="860" dirty="0"/>
          </a:p>
        </p:txBody>
      </p:sp>
      <p:sp>
        <p:nvSpPr>
          <p:cNvPr id="15" name="Shape 12"/>
          <p:cNvSpPr/>
          <p:nvPr/>
        </p:nvSpPr>
        <p:spPr>
          <a:xfrm>
            <a:off x="685800" y="3721608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Text 13"/>
          <p:cNvSpPr/>
          <p:nvPr/>
        </p:nvSpPr>
        <p:spPr>
          <a:xfrm>
            <a:off x="777240" y="3858231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Score / acknowledgement</a:t>
            </a:r>
            <a:endParaRPr lang="en-US" sz="860" dirty="0"/>
          </a:p>
        </p:txBody>
      </p:sp>
      <p:sp>
        <p:nvSpPr>
          <p:cNvPr id="17" name="Shape 14"/>
          <p:cNvSpPr/>
          <p:nvPr/>
        </p:nvSpPr>
        <p:spPr>
          <a:xfrm>
            <a:off x="2743200" y="3721608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5"/>
          <p:cNvSpPr/>
          <p:nvPr/>
        </p:nvSpPr>
        <p:spPr>
          <a:xfrm>
            <a:off x="2834640" y="3858231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Admin changes</a:t>
            </a:r>
            <a:endParaRPr lang="en-US" sz="860" dirty="0"/>
          </a:p>
        </p:txBody>
      </p:sp>
      <p:sp>
        <p:nvSpPr>
          <p:cNvPr id="19" name="Shape 16"/>
          <p:cNvSpPr/>
          <p:nvPr/>
        </p:nvSpPr>
        <p:spPr>
          <a:xfrm>
            <a:off x="4800600" y="3721608"/>
            <a:ext cx="1755648" cy="384048"/>
          </a:xfrm>
          <a:prstGeom prst="roundRect">
            <a:avLst>
              <a:gd name="adj" fmla="val 14286"/>
            </a:avLst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Text 17"/>
          <p:cNvSpPr/>
          <p:nvPr/>
        </p:nvSpPr>
        <p:spPr>
          <a:xfrm>
            <a:off x="4892040" y="3858231"/>
            <a:ext cx="157276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111827"/>
                </a:solidFill>
              </a:rPr>
              <a:t>Refresher history</a:t>
            </a:r>
            <a:endParaRPr lang="en-US" sz="860" dirty="0"/>
          </a:p>
        </p:txBody>
      </p:sp>
      <p:sp>
        <p:nvSpPr>
          <p:cNvPr id="21" name="Text 18"/>
          <p:cNvSpPr/>
          <p:nvPr/>
        </p:nvSpPr>
        <p:spPr>
          <a:xfrm>
            <a:off x="694944" y="484632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5E7EB"/>
                </a:solidFill>
              </a:rPr>
              <a:t>After an incident, a timestamp can matter as much as the training record itself.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Pre-incident readiness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BEST POST-INCIDENT RECORD IS BUILT PRE-INCIDENT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60120"/>
            <a:ext cx="5669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not wait for the request.</a:t>
            </a:r>
            <a:endParaRPr lang="en-US" sz="3500" dirty="0"/>
          </a:p>
        </p:txBody>
      </p:sp>
      <p:pic>
        <p:nvPicPr>
          <p:cNvPr id="7" name="Image 0" descr="/mnt/data/postincident_crop_c43b74f0507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731520"/>
            <a:ext cx="4800600" cy="53949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233172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44C7A"/>
                </a:solidFill>
              </a:rPr>
              <a:t>Before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31520" y="2743200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/>
          <p:nvPr/>
        </p:nvSpPr>
        <p:spPr>
          <a:xfrm>
            <a:off x="768096" y="2960685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Assigned by role and task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731520" y="3401568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9"/>
          <p:cNvSpPr/>
          <p:nvPr/>
        </p:nvSpPr>
        <p:spPr>
          <a:xfrm>
            <a:off x="768096" y="3619053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Supervisor sees gaps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31520" y="4059936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768096" y="4277421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Automated refreshers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3566160" y="233172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2127"/>
                </a:solidFill>
              </a:rPr>
              <a:t>After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3566160" y="2743200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4"/>
          <p:cNvSpPr/>
          <p:nvPr/>
        </p:nvSpPr>
        <p:spPr>
          <a:xfrm>
            <a:off x="3602736" y="2960685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Evidence pack ready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3566160" y="3401568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6"/>
          <p:cNvSpPr/>
          <p:nvPr/>
        </p:nvSpPr>
        <p:spPr>
          <a:xfrm>
            <a:off x="3602736" y="3619053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Corrective learning tracked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3566160" y="4059936"/>
            <a:ext cx="2194560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8"/>
          <p:cNvSpPr/>
          <p:nvPr/>
        </p:nvSpPr>
        <p:spPr>
          <a:xfrm>
            <a:off x="3602736" y="4277421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11827"/>
                </a:solidFill>
              </a:rPr>
              <a:t>Trend visible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Supervisor visibility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FRONTLINE PROBLEM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78050"/>
            <a:ext cx="974194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Supervisors cannot manage what they cannot see.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612648" y="1847088"/>
            <a:ext cx="59436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75569"/>
                </a:solidFill>
              </a:rPr>
              <a:t>Incident readiness requires role-level visibility before the job starts, not record hunting after someone is hurt.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13232" y="2670048"/>
            <a:ext cx="3063240" cy="786384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896112" y="2852391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11827"/>
                </a:solidFill>
              </a:rPr>
              <a:t>Training gap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96112" y="3108423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See it before assignment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142232" y="2670048"/>
            <a:ext cx="3063240" cy="786384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4325112" y="2852391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11827"/>
                </a:solidFill>
              </a:rPr>
              <a:t>Expired refresher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325112" y="3108423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Block or escalate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13232" y="3840480"/>
            <a:ext cx="3063240" cy="786384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896112" y="4022823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11827"/>
                </a:solidFill>
              </a:rPr>
              <a:t>New task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896112" y="4278855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Assign before exposure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142232" y="3840480"/>
            <a:ext cx="3063240" cy="786384"/>
          </a:xfrm>
          <a:prstGeom prst="roundRect">
            <a:avLst>
              <a:gd name="adj" fmla="val 8140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4325112" y="4022823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11827"/>
                </a:solidFill>
              </a:rPr>
              <a:t>Incident trend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325112" y="4278855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Trigger correction</a:t>
            </a:r>
            <a:endParaRPr lang="en-US" sz="1050" dirty="0"/>
          </a:p>
        </p:txBody>
      </p:sp>
      <p:pic>
        <p:nvPicPr>
          <p:cNvPr id="20" name="Image 0" descr="/mnt/data/postincident_crop_89234d877f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965960"/>
            <a:ext cx="4114800" cy="3017520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Corrective training</a:t>
            </a:r>
            <a:endParaRPr lang="en-US" sz="850" dirty="0"/>
          </a:p>
        </p:txBody>
      </p:sp>
      <p:pic>
        <p:nvPicPr>
          <p:cNvPr id="5" name="Image 0" descr="/mnt/data/postincident_crop_feac08c7e59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0" y="-1"/>
            <a:ext cx="12191695" cy="6947648"/>
          </a:xfrm>
          <a:prstGeom prst="rect">
            <a:avLst/>
          </a:prstGeom>
          <a:solidFill>
            <a:srgbClr val="000000">
              <a:alpha val="58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" name="Text 4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CA5A5"/>
                </a:solidFill>
              </a:rPr>
              <a:t>AFTER THE INVESTIGATION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58368" y="102412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Corrective training must close the loop.</a:t>
            </a:r>
            <a:endParaRPr lang="en-US" sz="3700" dirty="0"/>
          </a:p>
        </p:txBody>
      </p:sp>
      <p:sp>
        <p:nvSpPr>
          <p:cNvPr id="9" name="Shape 6"/>
          <p:cNvSpPr/>
          <p:nvPr/>
        </p:nvSpPr>
        <p:spPr>
          <a:xfrm>
            <a:off x="1888864" y="4206240"/>
            <a:ext cx="585216" cy="58521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 7"/>
          <p:cNvSpPr/>
          <p:nvPr/>
        </p:nvSpPr>
        <p:spPr>
          <a:xfrm>
            <a:off x="1888864" y="4415657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568824" y="4956048"/>
            <a:ext cx="12344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Cause or gap identified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583808" y="4498848"/>
            <a:ext cx="1417320" cy="0"/>
          </a:xfrm>
          <a:prstGeom prst="line">
            <a:avLst/>
          </a:prstGeom>
          <a:noFill/>
          <a:ln w="17780">
            <a:solidFill>
              <a:srgbClr val="FFFFFF">
                <a:alpha val="80000"/>
              </a:srgbClr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10"/>
          <p:cNvSpPr/>
          <p:nvPr/>
        </p:nvSpPr>
        <p:spPr>
          <a:xfrm>
            <a:off x="4339456" y="4206240"/>
            <a:ext cx="585216" cy="58521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1"/>
          <p:cNvSpPr/>
          <p:nvPr/>
        </p:nvSpPr>
        <p:spPr>
          <a:xfrm>
            <a:off x="4339456" y="4415657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4019416" y="4956048"/>
            <a:ext cx="12344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Training assigned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034400" y="4498848"/>
            <a:ext cx="1417320" cy="0"/>
          </a:xfrm>
          <a:prstGeom prst="line">
            <a:avLst/>
          </a:prstGeom>
          <a:noFill/>
          <a:ln w="17780">
            <a:solidFill>
              <a:srgbClr val="FFFFFF">
                <a:alpha val="80000"/>
              </a:srgbClr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7" name="Shape 14"/>
          <p:cNvSpPr/>
          <p:nvPr/>
        </p:nvSpPr>
        <p:spPr>
          <a:xfrm>
            <a:off x="6790048" y="4206240"/>
            <a:ext cx="585216" cy="58521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5"/>
          <p:cNvSpPr/>
          <p:nvPr/>
        </p:nvSpPr>
        <p:spPr>
          <a:xfrm>
            <a:off x="6790048" y="4415657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6470008" y="4956048"/>
            <a:ext cx="12344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Completion tracked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7484992" y="4498848"/>
            <a:ext cx="1417320" cy="0"/>
          </a:xfrm>
          <a:prstGeom prst="line">
            <a:avLst/>
          </a:prstGeom>
          <a:noFill/>
          <a:ln w="17780">
            <a:solidFill>
              <a:srgbClr val="FFFFFF">
                <a:alpha val="80000"/>
              </a:srgbClr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1" name="Shape 18"/>
          <p:cNvSpPr/>
          <p:nvPr/>
        </p:nvSpPr>
        <p:spPr>
          <a:xfrm>
            <a:off x="9240640" y="4206240"/>
            <a:ext cx="585216" cy="585216"/>
          </a:xfrm>
          <a:prstGeom prst="ellipse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2" name="Text 19"/>
          <p:cNvSpPr/>
          <p:nvPr/>
        </p:nvSpPr>
        <p:spPr>
          <a:xfrm>
            <a:off x="9240640" y="4415657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8920600" y="4956048"/>
            <a:ext cx="12344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</a:rPr>
              <a:t>Supervisor verifies change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Refresher logic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NOT EVERY INCIDENT NEEDS THE SAME RESPONSE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03504" y="3493008"/>
            <a:ext cx="5943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triggers, not memory.</a:t>
            </a:r>
            <a:endParaRPr lang="en-US" sz="3500" dirty="0"/>
          </a:p>
        </p:txBody>
      </p:sp>
      <p:sp>
        <p:nvSpPr>
          <p:cNvPr id="7" name="Text 5"/>
          <p:cNvSpPr/>
          <p:nvPr/>
        </p:nvSpPr>
        <p:spPr>
          <a:xfrm>
            <a:off x="621792" y="4379976"/>
            <a:ext cx="4937760" cy="1517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475569"/>
                </a:solidFill>
              </a:rPr>
              <a:t>A defensible LMS workflow connects event type to learning response and proof of completion.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6309360" y="2331720"/>
            <a:ext cx="1874520" cy="347472"/>
          </a:xfrm>
          <a:prstGeom prst="roundRect">
            <a:avLst>
              <a:gd name="adj" fmla="val 15789"/>
            </a:avLst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6428232" y="2445662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Incident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8266176" y="2505456"/>
            <a:ext cx="621792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9052560" y="2404872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Corrective training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309360" y="2990088"/>
            <a:ext cx="1874520" cy="347472"/>
          </a:xfrm>
          <a:prstGeom prst="roundRect">
            <a:avLst>
              <a:gd name="adj" fmla="val 15789"/>
            </a:avLst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6428232" y="3104030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Near miss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8266176" y="3163824"/>
            <a:ext cx="621792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9052560" y="3063240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Targeted refresher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09360" y="3648456"/>
            <a:ext cx="1874520" cy="347472"/>
          </a:xfrm>
          <a:prstGeom prst="roundRect">
            <a:avLst>
              <a:gd name="adj" fmla="val 15789"/>
            </a:avLst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6428232" y="3762398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Procedure change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8266176" y="3822192"/>
            <a:ext cx="621792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9" name="Text 17"/>
          <p:cNvSpPr/>
          <p:nvPr/>
        </p:nvSpPr>
        <p:spPr>
          <a:xfrm>
            <a:off x="9052560" y="3721608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Update assignment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309360" y="4306824"/>
            <a:ext cx="1874520" cy="347472"/>
          </a:xfrm>
          <a:prstGeom prst="roundRect">
            <a:avLst>
              <a:gd name="adj" fmla="val 15789"/>
            </a:avLst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6428232" y="4420766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Role change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8266176" y="4480560"/>
            <a:ext cx="621792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3" name="Text 21"/>
          <p:cNvSpPr/>
          <p:nvPr/>
        </p:nvSpPr>
        <p:spPr>
          <a:xfrm>
            <a:off x="9052560" y="4379976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New task curriculum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309360" y="4965192"/>
            <a:ext cx="1874520" cy="347472"/>
          </a:xfrm>
          <a:prstGeom prst="roundRect">
            <a:avLst>
              <a:gd name="adj" fmla="val 15789"/>
            </a:avLst>
          </a:prstGeom>
          <a:solidFill>
            <a:srgbClr val="111827"/>
          </a:solidFill>
          <a:ln w="12700">
            <a:solidFill>
              <a:srgbClr val="1118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 23"/>
          <p:cNvSpPr/>
          <p:nvPr/>
        </p:nvSpPr>
        <p:spPr>
          <a:xfrm>
            <a:off x="6428232" y="5079134"/>
            <a:ext cx="1645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Expired record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8266176" y="5138928"/>
            <a:ext cx="621792" cy="0"/>
          </a:xfrm>
          <a:prstGeom prst="line">
            <a:avLst/>
          </a:prstGeom>
          <a:noFill/>
          <a:ln w="12700">
            <a:solidFill>
              <a:srgbClr val="CBD5E1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7" name="Text 25"/>
          <p:cNvSpPr/>
          <p:nvPr/>
        </p:nvSpPr>
        <p:spPr>
          <a:xfrm>
            <a:off x="9052560" y="5038344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Auto-renewal</a:t>
            </a:r>
            <a:endParaRPr lang="en-US" sz="1150" dirty="0"/>
          </a:p>
        </p:txBody>
      </p:sp>
      <p:pic>
        <p:nvPicPr>
          <p:cNvPr id="28" name="Image 0" descr="/mnt/data/postincident_crop_13648ed0dff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1426464"/>
            <a:ext cx="4937760" cy="1664208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Evidence pack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WHAT YOU WANT TO PRODUCE QUICKLY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59" y="1056132"/>
            <a:ext cx="9553687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evidence pack, not six searches.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777240" y="201168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Shape 6"/>
          <p:cNvSpPr/>
          <p:nvPr/>
        </p:nvSpPr>
        <p:spPr>
          <a:xfrm>
            <a:off x="777240" y="2011680"/>
            <a:ext cx="73152" cy="786384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978408" y="217627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Worker profile</a:t>
            </a:r>
            <a:endParaRPr lang="en-US" sz="1220" dirty="0"/>
          </a:p>
        </p:txBody>
      </p:sp>
      <p:sp>
        <p:nvSpPr>
          <p:cNvPr id="10" name="Text 8"/>
          <p:cNvSpPr/>
          <p:nvPr/>
        </p:nvSpPr>
        <p:spPr>
          <a:xfrm>
            <a:off x="978408" y="244144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role, location, supervisor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526280" y="201168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4526280" y="2011680"/>
            <a:ext cx="73152" cy="786384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4727448" y="217627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Training history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4727448" y="244144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courses, dates, scores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8275320" y="201168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8275320" y="2011680"/>
            <a:ext cx="73152" cy="786384"/>
          </a:xfrm>
          <a:prstGeom prst="rect">
            <a:avLst/>
          </a:prstGeom>
          <a:solidFill>
            <a:srgbClr val="244C7A"/>
          </a:solidFill>
          <a:ln w="12700">
            <a:solidFill>
              <a:srgbClr val="244C7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8476488" y="217627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Course content</a:t>
            </a:r>
            <a:endParaRPr lang="en-US" sz="1220" dirty="0"/>
          </a:p>
        </p:txBody>
      </p:sp>
      <p:sp>
        <p:nvSpPr>
          <p:cNvPr id="18" name="Text 16"/>
          <p:cNvSpPr/>
          <p:nvPr/>
        </p:nvSpPr>
        <p:spPr>
          <a:xfrm>
            <a:off x="8476488" y="244144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title, version, topics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777240" y="324612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8"/>
          <p:cNvSpPr/>
          <p:nvPr/>
        </p:nvSpPr>
        <p:spPr>
          <a:xfrm>
            <a:off x="777240" y="3246120"/>
            <a:ext cx="73152" cy="78638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978408" y="341071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Task map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978408" y="367588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training linked to hazard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526280" y="324612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4" name="Shape 22"/>
          <p:cNvSpPr/>
          <p:nvPr/>
        </p:nvSpPr>
        <p:spPr>
          <a:xfrm>
            <a:off x="4526280" y="3246120"/>
            <a:ext cx="73152" cy="78638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 23"/>
          <p:cNvSpPr/>
          <p:nvPr/>
        </p:nvSpPr>
        <p:spPr>
          <a:xfrm>
            <a:off x="4727448" y="341071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Corrective record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4727448" y="367588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assigned, completed, closed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8275320" y="3246120"/>
            <a:ext cx="2971800" cy="786384"/>
          </a:xfrm>
          <a:prstGeom prst="rect">
            <a:avLst/>
          </a:prstGeom>
          <a:solidFill>
            <a:srgbClr val="FFFFFF"/>
          </a:solidFill>
          <a:ln w="10160">
            <a:solidFill>
              <a:srgbClr val="CBD5E1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8" name="Shape 26"/>
          <p:cNvSpPr/>
          <p:nvPr/>
        </p:nvSpPr>
        <p:spPr>
          <a:xfrm>
            <a:off x="8275320" y="3246120"/>
            <a:ext cx="73152" cy="78638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 27"/>
          <p:cNvSpPr/>
          <p:nvPr/>
        </p:nvSpPr>
        <p:spPr>
          <a:xfrm>
            <a:off x="8476488" y="3410712"/>
            <a:ext cx="2606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b="1" dirty="0">
                <a:solidFill>
                  <a:srgbClr val="111827"/>
                </a:solidFill>
              </a:rPr>
              <a:t>Supervisor view</a:t>
            </a:r>
            <a:endParaRPr lang="en-US" sz="1220" dirty="0"/>
          </a:p>
        </p:txBody>
      </p:sp>
      <p:sp>
        <p:nvSpPr>
          <p:cNvPr id="30" name="Text 28"/>
          <p:cNvSpPr/>
          <p:nvPr/>
        </p:nvSpPr>
        <p:spPr>
          <a:xfrm>
            <a:off x="8476488" y="3675888"/>
            <a:ext cx="2606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75569"/>
                </a:solidFill>
              </a:rPr>
              <a:t>gaps known before incident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841248" y="5065776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82127"/>
                </a:solidFill>
              </a:rPr>
              <a:t>“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188720" y="5193792"/>
            <a:ext cx="7333488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111827"/>
                </a:solidFill>
              </a:rPr>
              <a:t>When the question comes, speed and consistency matter.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SafetyNow workflow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CA5A5"/>
                </a:solidFill>
              </a:rPr>
              <a:t>HOW SAFETYNOW SUPPORTS READINESS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21792" y="987552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Assign. Track. Refresh. Prove.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658368" y="1901952"/>
            <a:ext cx="54864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BD5E1"/>
                </a:solidFill>
              </a:rPr>
              <a:t>The system matters because the incident review will ask for a complete story, not a single certificate.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3694176"/>
            <a:ext cx="22402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987552" y="3877056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Assign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987552" y="4270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475569"/>
                </a:solidFill>
              </a:rPr>
              <a:t>role/task curricula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145536" y="4178808"/>
            <a:ext cx="402336" cy="0"/>
          </a:xfrm>
          <a:prstGeom prst="line">
            <a:avLst/>
          </a:prstGeom>
          <a:noFill/>
          <a:ln w="1778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2" name="Shape 10"/>
          <p:cNvSpPr/>
          <p:nvPr/>
        </p:nvSpPr>
        <p:spPr>
          <a:xfrm>
            <a:off x="3584448" y="3694176"/>
            <a:ext cx="22402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1"/>
          <p:cNvSpPr/>
          <p:nvPr/>
        </p:nvSpPr>
        <p:spPr>
          <a:xfrm>
            <a:off x="3749040" y="3877056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Track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749040" y="4270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475569"/>
                </a:solidFill>
              </a:rPr>
              <a:t>completion and gaps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5907024" y="4178808"/>
            <a:ext cx="402336" cy="0"/>
          </a:xfrm>
          <a:prstGeom prst="line">
            <a:avLst/>
          </a:prstGeom>
          <a:noFill/>
          <a:ln w="1778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16" name="Shape 14"/>
          <p:cNvSpPr/>
          <p:nvPr/>
        </p:nvSpPr>
        <p:spPr>
          <a:xfrm>
            <a:off x="6345936" y="3694176"/>
            <a:ext cx="22402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6510528" y="3877056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Refresh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10528" y="4270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475569"/>
                </a:solidFill>
              </a:rPr>
              <a:t>expiry and corrective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8668512" y="4178808"/>
            <a:ext cx="402336" cy="0"/>
          </a:xfrm>
          <a:prstGeom prst="line">
            <a:avLst/>
          </a:prstGeom>
          <a:noFill/>
          <a:ln w="17780">
            <a:solidFill>
              <a:srgbClr val="94A3B8"/>
            </a:solidFill>
            <a:prstDash val="solid"/>
            <a:tailEnd type="triangle"/>
          </a:ln>
        </p:spPr>
        <p:txBody>
          <a:bodyPr/>
          <a:lstStyle/>
          <a:p>
            <a:endParaRPr lang="en-CA"/>
          </a:p>
        </p:txBody>
      </p:sp>
      <p:sp>
        <p:nvSpPr>
          <p:cNvPr id="20" name="Shape 18"/>
          <p:cNvSpPr/>
          <p:nvPr/>
        </p:nvSpPr>
        <p:spPr>
          <a:xfrm>
            <a:off x="9107424" y="3694176"/>
            <a:ext cx="22402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9272016" y="3877056"/>
            <a:ext cx="1874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C82127"/>
                </a:solidFill>
              </a:rPr>
              <a:t>Prove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272016" y="4270248"/>
            <a:ext cx="1828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475569"/>
                </a:solidFill>
              </a:rPr>
              <a:t>audit-ready records</a:t>
            </a:r>
            <a:endParaRPr lang="en-US" sz="1020" dirty="0"/>
          </a:p>
        </p:txBody>
      </p:sp>
      <p:sp>
        <p:nvSpPr>
          <p:cNvPr id="23" name="Text 21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b47f8d06c1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5321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532120" cy="6858000"/>
          </a:xfrm>
          <a:prstGeom prst="rect">
            <a:avLst/>
          </a:prstGeom>
          <a:solidFill>
            <a:srgbClr val="000000">
              <a:alpha val="84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bg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1746504" y="274320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865376" y="237744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Balanced message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016752" y="713232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THE PURPOSE IS NOT HIDING WEAKNESS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016752" y="1263486"/>
            <a:ext cx="5212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record should help you learn.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6035040" y="1965960"/>
            <a:ext cx="48463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475569"/>
                </a:solidFill>
              </a:rPr>
              <a:t>A good LMS record supports investigation, corrective action, coaching, trend analysis, and prevention. It does not replace root-cause analysis.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053328" y="3246120"/>
            <a:ext cx="42062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8"/>
          <p:cNvSpPr/>
          <p:nvPr/>
        </p:nvSpPr>
        <p:spPr>
          <a:xfrm>
            <a:off x="6126480" y="3463605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Defend what was done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053328" y="3840480"/>
            <a:ext cx="42062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Text 10"/>
          <p:cNvSpPr/>
          <p:nvPr/>
        </p:nvSpPr>
        <p:spPr>
          <a:xfrm>
            <a:off x="6126480" y="4057965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Find what was missing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053328" y="4434840"/>
            <a:ext cx="420624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2"/>
          <p:cNvSpPr/>
          <p:nvPr/>
        </p:nvSpPr>
        <p:spPr>
          <a:xfrm>
            <a:off x="6126480" y="4652325"/>
            <a:ext cx="4206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11827"/>
                </a:solidFill>
              </a:rPr>
              <a:t>Assign what must change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Operating model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POST-INCIDENT READINESS IS SHARED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60120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teams need the same record.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749808" y="2148840"/>
            <a:ext cx="44348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1094413" y="2474975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2127"/>
                </a:solidFill>
              </a:rPr>
              <a:t>Safety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584885" y="2484119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dirty="0">
                <a:solidFill>
                  <a:srgbClr val="111827"/>
                </a:solidFill>
              </a:rPr>
              <a:t>investigation, corrective action</a:t>
            </a:r>
            <a:endParaRPr lang="en-US" sz="1230" dirty="0"/>
          </a:p>
        </p:txBody>
      </p:sp>
      <p:sp>
        <p:nvSpPr>
          <p:cNvPr id="10" name="Shape 8"/>
          <p:cNvSpPr/>
          <p:nvPr/>
        </p:nvSpPr>
        <p:spPr>
          <a:xfrm>
            <a:off x="6007608" y="2148840"/>
            <a:ext cx="44348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6352213" y="2474975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2127"/>
                </a:solidFill>
              </a:rPr>
              <a:t>HR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842685" y="2484119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dirty="0">
                <a:solidFill>
                  <a:srgbClr val="111827"/>
                </a:solidFill>
              </a:rPr>
              <a:t>worker file, role, history</a:t>
            </a:r>
            <a:endParaRPr lang="en-US" sz="1230" dirty="0"/>
          </a:p>
        </p:txBody>
      </p:sp>
      <p:sp>
        <p:nvSpPr>
          <p:cNvPr id="13" name="Shape 11"/>
          <p:cNvSpPr/>
          <p:nvPr/>
        </p:nvSpPr>
        <p:spPr>
          <a:xfrm>
            <a:off x="749808" y="3474720"/>
            <a:ext cx="44348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1094413" y="3800855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2127"/>
                </a:solidFill>
              </a:rPr>
              <a:t>Operations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584885" y="3809999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dirty="0">
                <a:solidFill>
                  <a:srgbClr val="111827"/>
                </a:solidFill>
              </a:rPr>
              <a:t>task match, supervisor follow-up</a:t>
            </a:r>
            <a:endParaRPr lang="en-US" sz="1230" dirty="0"/>
          </a:p>
        </p:txBody>
      </p:sp>
      <p:sp>
        <p:nvSpPr>
          <p:cNvPr id="16" name="Shape 14"/>
          <p:cNvSpPr/>
          <p:nvPr/>
        </p:nvSpPr>
        <p:spPr>
          <a:xfrm>
            <a:off x="6007608" y="3474720"/>
            <a:ext cx="44348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6352213" y="3800855"/>
            <a:ext cx="1051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82127"/>
                </a:solidFill>
              </a:rPr>
              <a:t>Leadership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842685" y="3809999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30" dirty="0">
                <a:solidFill>
                  <a:srgbClr val="111827"/>
                </a:solidFill>
              </a:rPr>
              <a:t>risk trend, assurance</a:t>
            </a:r>
            <a:endParaRPr lang="en-US" sz="1230" dirty="0"/>
          </a:p>
        </p:txBody>
      </p:sp>
      <p:sp>
        <p:nvSpPr>
          <p:cNvPr id="19" name="Text 17"/>
          <p:cNvSpPr/>
          <p:nvPr/>
        </p:nvSpPr>
        <p:spPr>
          <a:xfrm>
            <a:off x="777240" y="5532120"/>
            <a:ext cx="64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827"/>
                </a:solidFill>
              </a:rPr>
              <a:t>One source of truth reduces friction when pressure is highest.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Implementation plan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START SMALL. BUILD CONFIDENCE.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60120"/>
            <a:ext cx="5486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5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30-day readiness sprint.</a:t>
            </a:r>
            <a:endParaRPr lang="en-US" sz="3500" dirty="0"/>
          </a:p>
        </p:txBody>
      </p:sp>
      <p:sp>
        <p:nvSpPr>
          <p:cNvPr id="7" name="Shape 5"/>
          <p:cNvSpPr/>
          <p:nvPr/>
        </p:nvSpPr>
        <p:spPr>
          <a:xfrm>
            <a:off x="777240" y="2395728"/>
            <a:ext cx="2194560" cy="1828800"/>
          </a:xfrm>
          <a:prstGeom prst="rect">
            <a:avLst/>
          </a:prstGeom>
          <a:solidFill>
            <a:srgbClr val="F7F8FA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" name="Text 6"/>
          <p:cNvSpPr/>
          <p:nvPr/>
        </p:nvSpPr>
        <p:spPr>
          <a:xfrm>
            <a:off x="960120" y="26517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</a:rPr>
              <a:t>Week 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3136392"/>
            <a:ext cx="1783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Map high-risk roles and required training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11880" y="2395728"/>
            <a:ext cx="2194560" cy="1828800"/>
          </a:xfrm>
          <a:prstGeom prst="rect">
            <a:avLst/>
          </a:prstGeom>
          <a:solidFill>
            <a:srgbClr val="EEF2F6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 9"/>
          <p:cNvSpPr/>
          <p:nvPr/>
        </p:nvSpPr>
        <p:spPr>
          <a:xfrm>
            <a:off x="3794760" y="26517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</a:rPr>
              <a:t>Week 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794760" y="3136392"/>
            <a:ext cx="1783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Clean historical records and gaps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446520" y="2395728"/>
            <a:ext cx="2194560" cy="1828800"/>
          </a:xfrm>
          <a:prstGeom prst="rect">
            <a:avLst/>
          </a:prstGeom>
          <a:solidFill>
            <a:srgbClr val="F7F8FA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4" name="Text 12"/>
          <p:cNvSpPr/>
          <p:nvPr/>
        </p:nvSpPr>
        <p:spPr>
          <a:xfrm>
            <a:off x="6629400" y="26517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827"/>
                </a:solidFill>
              </a:rPr>
              <a:t>Week 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629400" y="3136392"/>
            <a:ext cx="1783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Build refresher and corrective workflows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281160" y="2395728"/>
            <a:ext cx="2194560" cy="1828800"/>
          </a:xfrm>
          <a:prstGeom prst="rect">
            <a:avLst/>
          </a:prstGeom>
          <a:solidFill>
            <a:srgbClr val="EEF2F6"/>
          </a:solidFill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Text 15"/>
          <p:cNvSpPr/>
          <p:nvPr/>
        </p:nvSpPr>
        <p:spPr>
          <a:xfrm>
            <a:off x="9464040" y="2651760"/>
            <a:ext cx="1645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82127"/>
                </a:solidFill>
              </a:rPr>
              <a:t>Week 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9464040" y="3136392"/>
            <a:ext cx="178308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475569"/>
                </a:solidFill>
              </a:rPr>
              <a:t>Test the evidence pack with one scenario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011680" y="5230368"/>
            <a:ext cx="8138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111827"/>
                </a:solidFill>
              </a:rPr>
              <a:t>Test the system before the incident tests it for you.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617ad63e63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42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8A5B1B-00F4-B20B-9DA1-5FAB0C4D1989}"/>
              </a:ext>
            </a:extLst>
          </p:cNvPr>
          <p:cNvSpPr/>
          <p:nvPr/>
        </p:nvSpPr>
        <p:spPr>
          <a:xfrm>
            <a:off x="-242047" y="-98612"/>
            <a:ext cx="12694023" cy="7082118"/>
          </a:xfrm>
          <a:prstGeom prst="rect">
            <a:avLst/>
          </a:prstGeom>
          <a:solidFill>
            <a:srgbClr val="000000">
              <a:alpha val="32941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Takeaways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FCA5A5"/>
                </a:solidFill>
              </a:rPr>
              <a:t>REMEMBER THESE THREE THINGS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40080" y="987552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incident review starts before the incident.</a:t>
            </a:r>
            <a:endParaRPr lang="en-US" sz="3700" dirty="0"/>
          </a:p>
        </p:txBody>
      </p:sp>
      <p:sp>
        <p:nvSpPr>
          <p:cNvPr id="9" name="Text 6"/>
          <p:cNvSpPr/>
          <p:nvPr/>
        </p:nvSpPr>
        <p:spPr>
          <a:xfrm>
            <a:off x="981815" y="2468880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2127"/>
                </a:solidFill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207008" y="2478740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Centralize the record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981815" y="3310128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2127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207008" y="3319988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Match training to the work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981815" y="4151376"/>
            <a:ext cx="365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82127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207008" y="416123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Close the corrective loop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13232" y="550468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BD5E1"/>
                </a:solidFill>
              </a:rPr>
              <a:t>If you cannot prove it quickly, consistently, and by task, the record is not ready.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11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ostincident_crop_28c16fd1aa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3137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1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" name="Text 3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BD5E1"/>
                </a:solidFill>
              </a:rPr>
              <a:t>Close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658368" y="1371600"/>
            <a:ext cx="4389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Questions?</a:t>
            </a:r>
            <a:endParaRPr lang="en-US" sz="4400" dirty="0"/>
          </a:p>
        </p:txBody>
      </p:sp>
      <p:sp>
        <p:nvSpPr>
          <p:cNvPr id="8" name="Text 5"/>
          <p:cNvSpPr/>
          <p:nvPr/>
        </p:nvSpPr>
        <p:spPr>
          <a:xfrm>
            <a:off x="685800" y="2212848"/>
            <a:ext cx="5760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E5E7EB"/>
                </a:solidFill>
              </a:rPr>
              <a:t>What would your organization be able to prove in the first 30 minutes after an incident?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694944" y="3895345"/>
            <a:ext cx="3840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Rick Tobin</a:t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>RickT@SafetyNow.com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CBD5E1"/>
                </a:solidFill>
              </a:rPr>
              <a:t>20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2336" y="219456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SafetyNow</a:t>
            </a:r>
            <a:endParaRPr lang="en-US" sz="1100" dirty="0"/>
          </a:p>
        </p:txBody>
      </p:sp>
      <p:sp>
        <p:nvSpPr>
          <p:cNvPr id="3" name="Shape 1"/>
          <p:cNvSpPr/>
          <p:nvPr/>
        </p:nvSpPr>
        <p:spPr>
          <a:xfrm>
            <a:off x="1874520" y="260604"/>
            <a:ext cx="54864" cy="54864"/>
          </a:xfrm>
          <a:prstGeom prst="rect">
            <a:avLst/>
          </a:prstGeom>
          <a:solidFill>
            <a:srgbClr val="C82127"/>
          </a:solidFill>
          <a:ln w="12700">
            <a:solidFill>
              <a:srgbClr val="C8212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" name="Text 2"/>
          <p:cNvSpPr/>
          <p:nvPr/>
        </p:nvSpPr>
        <p:spPr>
          <a:xfrm>
            <a:off x="1993392" y="224028"/>
            <a:ext cx="3108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4748B"/>
                </a:solidFill>
              </a:rPr>
              <a:t>Presenter source notes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03504" y="594360"/>
            <a:ext cx="4754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C82127"/>
                </a:solidFill>
              </a:rPr>
              <a:t>SOURCE NOTES AND CAUTION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960120"/>
            <a:ext cx="67665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Use this as general guidance.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612648" y="1847088"/>
            <a:ext cx="8869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75569"/>
                </a:solidFill>
              </a:rPr>
              <a:t>Recordkeeping, investigation, privacy, union, litigation, and training duties vary by jurisdiction, industry, hazard, and standard. Get legal advice for specific matters.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9808" y="2761488"/>
            <a:ext cx="9875520" cy="0"/>
          </a:xfrm>
          <a:prstGeom prst="line">
            <a:avLst/>
          </a:prstGeom>
          <a:noFill/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9" name="Text 7"/>
          <p:cNvSpPr/>
          <p:nvPr/>
        </p:nvSpPr>
        <p:spPr>
          <a:xfrm>
            <a:off x="786384" y="2914965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OSHA Recordkeeping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26280" y="2914965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osha.gov/recordkeeping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49808" y="3236976"/>
            <a:ext cx="9875520" cy="0"/>
          </a:xfrm>
          <a:prstGeom prst="line">
            <a:avLst/>
          </a:prstGeom>
          <a:noFill/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2" name="Text 10"/>
          <p:cNvSpPr/>
          <p:nvPr/>
        </p:nvSpPr>
        <p:spPr>
          <a:xfrm>
            <a:off x="786384" y="3390453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OSHA Forms 300 / 300A / 301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526280" y="3390453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osha.gov/sites/default/files/OSHA-RK-Forms-Package.pdf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49808" y="3712464"/>
            <a:ext cx="9875520" cy="0"/>
          </a:xfrm>
          <a:prstGeom prst="line">
            <a:avLst/>
          </a:prstGeom>
          <a:noFill/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5" name="Text 13"/>
          <p:cNvSpPr/>
          <p:nvPr/>
        </p:nvSpPr>
        <p:spPr>
          <a:xfrm>
            <a:off x="786384" y="3865941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CCOHS Incident Investigation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26280" y="3865941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ccohs.ca/oshanswers/hsprograms/investig.html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49808" y="4187952"/>
            <a:ext cx="9875520" cy="0"/>
          </a:xfrm>
          <a:prstGeom prst="line">
            <a:avLst/>
          </a:prstGeom>
          <a:noFill/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8" name="Text 16"/>
          <p:cNvSpPr/>
          <p:nvPr/>
        </p:nvSpPr>
        <p:spPr>
          <a:xfrm>
            <a:off x="786384" y="4341429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CCOHS Due Diligence Documentation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26280" y="4341429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ccohs.ca/oshanswers/legisl/legislation/diligence.html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49808" y="4663440"/>
            <a:ext cx="9875520" cy="0"/>
          </a:xfrm>
          <a:prstGeom prst="line">
            <a:avLst/>
          </a:prstGeom>
          <a:noFill/>
          <a:ln w="7620">
            <a:solidFill>
              <a:srgbClr val="E2E8F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1" name="Text 19"/>
          <p:cNvSpPr/>
          <p:nvPr/>
        </p:nvSpPr>
        <p:spPr>
          <a:xfrm>
            <a:off x="786384" y="4816917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827"/>
                </a:solidFill>
              </a:rPr>
              <a:t>WorkSafeBC Employer Investigations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4526280" y="4816917"/>
            <a:ext cx="6355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75569"/>
                </a:solidFill>
              </a:rPr>
              <a:t>worksafebc.com/en/health-safety/create-manage/incident-investigations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786384" y="5760720"/>
            <a:ext cx="8869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82127"/>
                </a:solidFill>
              </a:rPr>
              <a:t>SafetyNow helps employers assign, track, refresh, and produce training evidence before questions are asked.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1475720" y="6473952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4A3B8"/>
                </a:solidFill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c68520a-3195-40a4-af9e-4a6f3d475ad6" xsi:nil="true"/>
    <lcf76f155ced4ddcb4097134ff3c332f xmlns="14a581da-4f73-440e-bb62-bc9d002397b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9FED235520F8499CD7F01692F2DAD0" ma:contentTypeVersion="14" ma:contentTypeDescription="Create a new document." ma:contentTypeScope="" ma:versionID="adb73ef7bb5cb77ec68b26c5c6145d93">
  <xsd:schema xmlns:xsd="http://www.w3.org/2001/XMLSchema" xmlns:xs="http://www.w3.org/2001/XMLSchema" xmlns:p="http://schemas.microsoft.com/office/2006/metadata/properties" xmlns:ns2="14a581da-4f73-440e-bb62-bc9d002397b9" xmlns:ns3="cc68520a-3195-40a4-af9e-4a6f3d475ad6" targetNamespace="http://schemas.microsoft.com/office/2006/metadata/properties" ma:root="true" ma:fieldsID="2b9447418155b68018e8f6eaa44c6c73" ns2:_="" ns3:_="">
    <xsd:import namespace="14a581da-4f73-440e-bb62-bc9d002397b9"/>
    <xsd:import namespace="cc68520a-3195-40a4-af9e-4a6f3d475ad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81da-4f73-440e-bb62-bc9d0023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296a4bf-db58-421b-ac11-726e2c438c5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68520a-3195-40a4-af9e-4a6f3d475ad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50fab074-c391-4a3b-acef-63f5abeddc7d}" ma:internalName="TaxCatchAll" ma:showField="CatchAllData" ma:web="cc68520a-3195-40a4-af9e-4a6f3d475ad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089E72A-1EBE-4C4D-8A53-C1EAD5A669BF}">
  <ds:schemaRefs>
    <ds:schemaRef ds:uri="http://schemas.microsoft.com/office/2006/metadata/properties"/>
    <ds:schemaRef ds:uri="http://schemas.microsoft.com/office/infopath/2007/PartnerControls"/>
    <ds:schemaRef ds:uri="cc68520a-3195-40a4-af9e-4a6f3d475ad6"/>
    <ds:schemaRef ds:uri="14a581da-4f73-440e-bb62-bc9d002397b9"/>
  </ds:schemaRefs>
</ds:datastoreItem>
</file>

<file path=customXml/itemProps2.xml><?xml version="1.0" encoding="utf-8"?>
<ds:datastoreItem xmlns:ds="http://schemas.openxmlformats.org/officeDocument/2006/customXml" ds:itemID="{405B65D5-76E9-49CE-8B47-497D8298BC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E5ACC12-AE8F-49D8-B3B3-E706448E19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a581da-4f73-440e-bb62-bc9d002397b9"/>
    <ds:schemaRef ds:uri="cc68520a-3195-40a4-af9e-4a6f3d475a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1126</Words>
  <Application>Microsoft Office PowerPoint</Application>
  <PresentationFormat>Widescreen</PresentationFormat>
  <Paragraphs>285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SafetyNow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Happens After the Incident</dc:title>
  <dc:subject>SafetyNow webinar deck</dc:subject>
  <dc:creator>OpenAI</dc:creator>
  <cp:lastModifiedBy>Rick Tobin</cp:lastModifiedBy>
  <cp:revision>2</cp:revision>
  <dcterms:created xsi:type="dcterms:W3CDTF">2026-08-28T16:14:43Z</dcterms:created>
  <dcterms:modified xsi:type="dcterms:W3CDTF">2026-09-02T15:09:04Z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0x010100E99FED235520F8499CD7F01692F2DAD0</vt:lpwstr>
  </property>
  <property fmtid="{D5CDD505-2E9C-101B-9397-08002B2CF9AE}" pid="3" name="MediaServiceImageTags">
    <vt:lpwstr/>
  </property>
</Properties>
</file>