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4"/>
  </p:sldMasterIdLst>
  <p:notesMasterIdLst>
    <p:notesMasterId r:id="rId33"/>
  </p:notesMasterIdLst>
  <p:sldIdLst>
    <p:sldId id="256" r:id="rId5"/>
    <p:sldId id="257" r:id="rId6"/>
    <p:sldId id="258" r:id="rId7"/>
    <p:sldId id="259" r:id="rId8"/>
    <p:sldId id="260" r:id="rId9"/>
    <p:sldId id="261" r:id="rId10"/>
    <p:sldId id="262" r:id="rId11"/>
    <p:sldId id="263" r:id="rId12"/>
    <p:sldId id="264" r:id="rId13"/>
    <p:sldId id="265" r:id="rId14"/>
    <p:sldId id="266" r:id="rId15"/>
    <p:sldId id="267" r:id="rId16"/>
    <p:sldId id="268" r:id="rId17"/>
    <p:sldId id="269" r:id="rId18"/>
    <p:sldId id="270" r:id="rId19"/>
    <p:sldId id="271" r:id="rId20"/>
    <p:sldId id="272" r:id="rId21"/>
    <p:sldId id="273" r:id="rId22"/>
    <p:sldId id="274" r:id="rId23"/>
    <p:sldId id="275" r:id="rId24"/>
    <p:sldId id="276" r:id="rId25"/>
    <p:sldId id="277" r:id="rId26"/>
    <p:sldId id="278" r:id="rId27"/>
    <p:sldId id="279" r:id="rId28"/>
    <p:sldId id="280" r:id="rId29"/>
    <p:sldId id="281" r:id="rId30"/>
    <p:sldId id="282" r:id="rId31"/>
    <p:sldId id="283" r:id="rId32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11"/>
    <p:restoredTop sz="66817"/>
  </p:normalViewPr>
  <p:slideViewPr>
    <p:cSldViewPr snapToGrid="0">
      <p:cViewPr varScale="1">
        <p:scale>
          <a:sx n="60" d="100"/>
          <a:sy n="60" d="100"/>
        </p:scale>
        <p:origin x="1512" y="18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26" Type="http://schemas.openxmlformats.org/officeDocument/2006/relationships/slide" Target="slides/slide22.xml"/><Relationship Id="rId21" Type="http://schemas.openxmlformats.org/officeDocument/2006/relationships/slide" Target="slides/slide17.xml"/><Relationship Id="rId34" Type="http://schemas.openxmlformats.org/officeDocument/2006/relationships/presProps" Target="presProps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openxmlformats.org/officeDocument/2006/relationships/slide" Target="slides/slide21.xml"/><Relationship Id="rId33" Type="http://schemas.openxmlformats.org/officeDocument/2006/relationships/notesMaster" Target="notesMasters/notesMaster1.xml"/><Relationship Id="rId2" Type="http://schemas.openxmlformats.org/officeDocument/2006/relationships/customXml" Target="../customXml/item2.xml"/><Relationship Id="rId16" Type="http://schemas.openxmlformats.org/officeDocument/2006/relationships/slide" Target="slides/slide12.xml"/><Relationship Id="rId20" Type="http://schemas.openxmlformats.org/officeDocument/2006/relationships/slide" Target="slides/slide16.xml"/><Relationship Id="rId29" Type="http://schemas.openxmlformats.org/officeDocument/2006/relationships/slide" Target="slides/slide25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24" Type="http://schemas.openxmlformats.org/officeDocument/2006/relationships/slide" Target="slides/slide20.xml"/><Relationship Id="rId32" Type="http://schemas.openxmlformats.org/officeDocument/2006/relationships/slide" Target="slides/slide28.xml"/><Relationship Id="rId37" Type="http://schemas.openxmlformats.org/officeDocument/2006/relationships/tableStyles" Target="tableStyles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openxmlformats.org/officeDocument/2006/relationships/slide" Target="slides/slide19.xml"/><Relationship Id="rId28" Type="http://schemas.openxmlformats.org/officeDocument/2006/relationships/slide" Target="slides/slide24.xml"/><Relationship Id="rId36" Type="http://schemas.openxmlformats.org/officeDocument/2006/relationships/theme" Target="theme/theme1.xml"/><Relationship Id="rId10" Type="http://schemas.openxmlformats.org/officeDocument/2006/relationships/slide" Target="slides/slide6.xml"/><Relationship Id="rId19" Type="http://schemas.openxmlformats.org/officeDocument/2006/relationships/slide" Target="slides/slide15.xml"/><Relationship Id="rId31" Type="http://schemas.openxmlformats.org/officeDocument/2006/relationships/slide" Target="slides/slide27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slide" Target="slides/slide18.xml"/><Relationship Id="rId27" Type="http://schemas.openxmlformats.org/officeDocument/2006/relationships/slide" Target="slides/slide23.xml"/><Relationship Id="rId30" Type="http://schemas.openxmlformats.org/officeDocument/2006/relationships/slide" Target="slides/slide26.xml"/><Relationship Id="rId35" Type="http://schemas.openxmlformats.org/officeDocument/2006/relationships/viewProps" Target="viewProps.xml"/><Relationship Id="rId8" Type="http://schemas.openxmlformats.org/officeDocument/2006/relationships/slide" Target="slides/slide4.xml"/><Relationship Id="rId3" Type="http://schemas.openxmlformats.org/officeDocument/2006/relationships/customXml" Target="../customXml/item3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"/>
          <p:cNvSpPr>
            <a:spLocks noGrp="1"/>
          </p:cNvSpPr>
          <p:nvPr>
            <p:ph type="hdr" sz="quarter"/>
          </p:nvPr>
        </p:nvSpPr>
        <p:spPr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3" name="Date Placeholder"/>
          <p:cNvSpPr>
            <a:spLocks noGrp="1"/>
          </p:cNvSpPr>
          <p:nvPr>
            <p:ph type="dt" sz="quarter" idx="1"/>
          </p:nvPr>
        </p:nvSpPr>
        <p:spPr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4" name="Slide Image Placeholder"/>
          <p:cNvSpPr>
            <a:spLocks noGrp="1" noRot="1" noChangeAspect="1"/>
          </p:cNvSpPr>
          <p:nvPr>
            <p:ph type="sldImg" idx="2"/>
          </p:nvPr>
        </p:nvSpPr>
        <p:spPr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5" name="Notes Placeholder"/>
          <p:cNvSpPr>
            <a:spLocks noGrp="1"/>
          </p:cNvSpPr>
          <p:nvPr>
            <p:ph type="body" sz="quarter" idx="3"/>
          </p:nvPr>
        </p:nvSpPr>
        <p:spPr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6" name="Footer Placeholder"/>
          <p:cNvSpPr>
            <a:spLocks noGrp="1"/>
          </p:cNvSpPr>
          <p:nvPr>
            <p:ph type="ftr" sz="quarter" idx="4"/>
          </p:nvPr>
        </p:nvSpPr>
        <p:spPr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7" name="Slide Number Placeholder"/>
          <p:cNvSpPr>
            <a:spLocks noGrp="1"/>
          </p:cNvSpPr>
          <p:nvPr>
            <p:ph type="sldNum" sz="quarter" idx="5"/>
          </p:nvPr>
        </p:nvSpPr>
        <p:spPr>
          <a:prstGeom prst="rect">
            <a:avLst/>
          </a:prstGeom>
        </p:spPr>
        <p:txBody>
          <a:bodyPr/>
          <a:lstStyle/>
          <a:p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/>
    </a:lvl1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Accent rule">
            <a:extLst>
              <a:ext uri="{FF2B5EF4-FFF2-40B4-BE49-F238E27FC236}">
                <a16:creationId xmlns:a16="http://schemas.microsoft.com/office/drawing/2014/main" id="{DD96AEDC-F4FD-4DAD-8E42-D993867A4D2D}"/>
              </a:ext>
            </a:extLst>
          </p:cNvPr>
          <p:cNvSpPr>
            <a:spLocks noGrp="1"/>
          </p:cNvSpPr>
          <p:nvPr/>
        </p:nvSpPr>
        <p:spPr>
          <a:xfrm>
            <a:off x="5791200" y="2209800"/>
            <a:ext cx="609600" cy="38100"/>
          </a:xfrm>
          <a:prstGeom prst="rect">
            <a:avLst/>
          </a:prstGeom>
          <a:solidFill>
            <a:schemeClr val="accent1"/>
          </a:solidFill>
          <a:ln>
            <a:noFill/>
            <a:prstDash val="solid"/>
          </a:ln>
        </p:spPr>
      </p:sp>
      <p:sp>
        <p:nvSpPr>
          <p:cNvPr id="2" name="Title">
            <a:extLst>
              <a:ext uri="{FF2B5EF4-FFF2-40B4-BE49-F238E27FC236}">
                <a16:creationId xmlns:a16="http://schemas.microsoft.com/office/drawing/2014/main" id="{E7065624-2A0C-4611-9353-F45A212E48A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2590800"/>
            <a:ext cx="9753600" cy="990600"/>
          </a:xfrm>
          <a:prstGeom prst="rect">
            <a:avLst/>
          </a:prstGeom>
          <a:noFill/>
          <a:ln>
            <a:noFill/>
            <a:prstDash val="solid"/>
          </a:ln>
        </p:spPr>
        <p:txBody>
          <a:bodyPr wrap="square" lIns="0" tIns="0" rIns="0" bIns="0" anchor="ctr">
            <a:normAutofit/>
          </a:bodyPr>
          <a:lstStyle>
            <a:lvl1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1pPr>
            <a:lvl2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2pPr>
            <a:lvl3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3pPr>
            <a:lvl4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4pPr>
            <a:lvl5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5pPr>
            <a:lvl6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6pPr>
            <a:lvl7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7pPr>
            <a:lvl8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8pPr>
            <a:lvl9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9pPr>
          </a:lstStyle>
          <a:p>
            <a:endParaRPr/>
          </a:p>
        </p:txBody>
      </p:sp>
      <p:sp>
        <p:nvSpPr>
          <p:cNvPr id="3" name="Subtitle">
            <a:extLst>
              <a:ext uri="{FF2B5EF4-FFF2-40B4-BE49-F238E27FC236}">
                <a16:creationId xmlns:a16="http://schemas.microsoft.com/office/drawing/2014/main" id="{37947FF8-8D83-412D-B8A5-B42192C2C9CD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828800" y="3771900"/>
            <a:ext cx="8534400" cy="762000"/>
          </a:xfrm>
          <a:prstGeom prst="rect">
            <a:avLst/>
          </a:prstGeom>
          <a:noFill/>
          <a:ln>
            <a:noFill/>
            <a:prstDash val="solid"/>
          </a:ln>
        </p:spPr>
        <p:txBody>
          <a:bodyPr wrap="square" lIns="0" tIns="0" rIns="0" bIns="0" anchor="ctr">
            <a:normAutofit/>
          </a:bodyPr>
          <a:lstStyle>
            <a:lvl1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1pPr>
            <a:lvl2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2pPr>
            <a:lvl3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3pPr>
            <a:lvl4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4pPr>
            <a:lvl5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5pPr>
            <a:lvl6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6pPr>
            <a:lvl7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7pPr>
            <a:lvl8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8pPr>
            <a:lvl9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Accent rule">
            <a:extLst>
              <a:ext uri="{FF2B5EF4-FFF2-40B4-BE49-F238E27FC236}">
                <a16:creationId xmlns:a16="http://schemas.microsoft.com/office/drawing/2014/main" id="{9E5F900F-FFE3-4372-BD0E-D749A755810F}"/>
              </a:ext>
            </a:extLst>
          </p:cNvPr>
          <p:cNvSpPr>
            <a:spLocks noGrp="1"/>
          </p:cNvSpPr>
          <p:nvPr/>
        </p:nvSpPr>
        <p:spPr>
          <a:xfrm>
            <a:off x="5791200" y="2476500"/>
            <a:ext cx="609600" cy="38100"/>
          </a:xfrm>
          <a:prstGeom prst="rect">
            <a:avLst/>
          </a:prstGeom>
          <a:solidFill>
            <a:schemeClr val="accent1"/>
          </a:solidFill>
          <a:ln>
            <a:noFill/>
            <a:prstDash val="solid"/>
          </a:ln>
        </p:spPr>
      </p:sp>
      <p:sp>
        <p:nvSpPr>
          <p:cNvPr id="2" name="Section title">
            <a:extLst>
              <a:ext uri="{FF2B5EF4-FFF2-40B4-BE49-F238E27FC236}">
                <a16:creationId xmlns:a16="http://schemas.microsoft.com/office/drawing/2014/main" id="{3B2FA163-FE37-43E3-9D10-5AD0F7F004B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2857500"/>
            <a:ext cx="9753600" cy="1143000"/>
          </a:xfrm>
          <a:prstGeom prst="rect">
            <a:avLst/>
          </a:prstGeom>
          <a:noFill/>
          <a:ln>
            <a:noFill/>
            <a:prstDash val="solid"/>
          </a:ln>
        </p:spPr>
        <p:txBody>
          <a:bodyPr wrap="square" lIns="0" tIns="0" rIns="0" bIns="0" anchor="ctr">
            <a:normAutofit/>
          </a:bodyPr>
          <a:lstStyle>
            <a:lvl1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1pPr>
            <a:lvl2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2pPr>
            <a:lvl3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3pPr>
            <a:lvl4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4pPr>
            <a:lvl5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5pPr>
            <a:lvl6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6pPr>
            <a:lvl7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7pPr>
            <a:lvl8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8pPr>
            <a:lvl9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Title and Bod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Accent rule">
            <a:extLst>
              <a:ext uri="{FF2B5EF4-FFF2-40B4-BE49-F238E27FC236}">
                <a16:creationId xmlns:a16="http://schemas.microsoft.com/office/drawing/2014/main" id="{1290FCA2-0357-4FA9-A278-01D5EE6FC0F8}"/>
              </a:ext>
            </a:extLst>
          </p:cNvPr>
          <p:cNvSpPr>
            <a:spLocks noGrp="1"/>
          </p:cNvSpPr>
          <p:nvPr/>
        </p:nvSpPr>
        <p:spPr>
          <a:xfrm>
            <a:off x="685800" y="1524000"/>
            <a:ext cx="609600" cy="38100"/>
          </a:xfrm>
          <a:prstGeom prst="rect">
            <a:avLst/>
          </a:prstGeom>
          <a:solidFill>
            <a:schemeClr val="accent1"/>
          </a:solidFill>
          <a:ln>
            <a:noFill/>
            <a:prstDash val="solid"/>
          </a:ln>
        </p:spPr>
      </p:sp>
      <p:sp>
        <p:nvSpPr>
          <p:cNvPr id="2" name="Title">
            <a:extLst>
              <a:ext uri="{FF2B5EF4-FFF2-40B4-BE49-F238E27FC236}">
                <a16:creationId xmlns:a16="http://schemas.microsoft.com/office/drawing/2014/main" id="{2FAA9027-1256-47AD-A3BD-4572D174530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85800" y="533400"/>
            <a:ext cx="10820400" cy="838200"/>
          </a:xfrm>
          <a:prstGeom prst="rect">
            <a:avLst/>
          </a:prstGeom>
          <a:noFill/>
          <a:ln>
            <a:noFill/>
            <a:prstDash val="solid"/>
          </a:ln>
        </p:spPr>
        <p:txBody>
          <a:bodyPr wrap="square" lIns="0" tIns="0" rIns="0" bIns="0" anchor="t">
            <a:normAutofit/>
          </a:bodyPr>
          <a:lstStyle>
            <a:lvl1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1pPr>
            <a:lvl2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2pPr>
            <a:lvl3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3pPr>
            <a:lvl4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4pPr>
            <a:lvl5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5pPr>
            <a:lvl6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6pPr>
            <a:lvl7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7pPr>
            <a:lvl8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8pPr>
            <a:lvl9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9pPr>
          </a:lstStyle>
          <a:p>
            <a:endParaRPr/>
          </a:p>
        </p:txBody>
      </p:sp>
      <p:sp>
        <p:nvSpPr>
          <p:cNvPr id="3" name="Body">
            <a:extLst>
              <a:ext uri="{FF2B5EF4-FFF2-40B4-BE49-F238E27FC236}">
                <a16:creationId xmlns:a16="http://schemas.microsoft.com/office/drawing/2014/main" id="{E71D9CE7-C4CA-4F39-B41E-C3956CC1DB7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85800" y="1905000"/>
            <a:ext cx="10820400" cy="4267200"/>
          </a:xfrm>
          <a:prstGeom prst="rect">
            <a:avLst/>
          </a:prstGeom>
          <a:noFill/>
          <a:ln>
            <a:noFill/>
            <a:prstDash val="solid"/>
          </a:ln>
        </p:spPr>
        <p:txBody>
          <a:bodyPr wrap="square" lIns="0" tIns="0" rIns="0" bIns="0" anchor="t">
            <a:normAutofit/>
          </a:bodyPr>
          <a:lstStyle>
            <a:lvl1pPr marL="2286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1pPr>
            <a:lvl2pPr marL="5334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2pPr>
            <a:lvl3pPr marL="8382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3pPr>
            <a:lvl4pPr marL="11430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4pPr>
            <a:lvl5pPr marL="14478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5pPr>
            <a:lvl6pPr marL="17526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6pPr>
            <a:lvl7pPr marL="20574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7pPr>
            <a:lvl8pPr marL="23622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8pPr>
            <a:lvl9pPr marL="26670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Title and Two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Accent rule">
            <a:extLst>
              <a:ext uri="{FF2B5EF4-FFF2-40B4-BE49-F238E27FC236}">
                <a16:creationId xmlns:a16="http://schemas.microsoft.com/office/drawing/2014/main" id="{5018FB54-13C4-458A-B877-26E7BA396642}"/>
              </a:ext>
            </a:extLst>
          </p:cNvPr>
          <p:cNvSpPr>
            <a:spLocks noGrp="1"/>
          </p:cNvSpPr>
          <p:nvPr/>
        </p:nvSpPr>
        <p:spPr>
          <a:xfrm>
            <a:off x="685800" y="1524000"/>
            <a:ext cx="609600" cy="38100"/>
          </a:xfrm>
          <a:prstGeom prst="rect">
            <a:avLst/>
          </a:prstGeom>
          <a:solidFill>
            <a:schemeClr val="accent1"/>
          </a:solidFill>
          <a:ln>
            <a:noFill/>
            <a:prstDash val="solid"/>
          </a:ln>
        </p:spPr>
      </p:sp>
      <p:sp>
        <p:nvSpPr>
          <p:cNvPr id="2" name="Title">
            <a:extLst>
              <a:ext uri="{FF2B5EF4-FFF2-40B4-BE49-F238E27FC236}">
                <a16:creationId xmlns:a16="http://schemas.microsoft.com/office/drawing/2014/main" id="{A8928B26-4DC3-4CD0-8A72-0B00E47ACAD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85800" y="533400"/>
            <a:ext cx="10820400" cy="838200"/>
          </a:xfrm>
          <a:prstGeom prst="rect">
            <a:avLst/>
          </a:prstGeom>
          <a:noFill/>
          <a:ln>
            <a:noFill/>
            <a:prstDash val="solid"/>
          </a:ln>
        </p:spPr>
        <p:txBody>
          <a:bodyPr wrap="square" lIns="0" tIns="0" rIns="0" bIns="0" anchor="t">
            <a:normAutofit/>
          </a:bodyPr>
          <a:lstStyle>
            <a:lvl1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1pPr>
            <a:lvl2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2pPr>
            <a:lvl3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3pPr>
            <a:lvl4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4pPr>
            <a:lvl5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5pPr>
            <a:lvl6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6pPr>
            <a:lvl7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7pPr>
            <a:lvl8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8pPr>
            <a:lvl9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9pPr>
          </a:lstStyle>
          <a:p>
            <a:endParaRPr/>
          </a:p>
        </p:txBody>
      </p:sp>
      <p:sp>
        <p:nvSpPr>
          <p:cNvPr id="3" name="Left column">
            <a:extLst>
              <a:ext uri="{FF2B5EF4-FFF2-40B4-BE49-F238E27FC236}">
                <a16:creationId xmlns:a16="http://schemas.microsoft.com/office/drawing/2014/main" id="{08D9AA94-42FB-41AB-B8AE-A53136C6C9F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85800" y="1905000"/>
            <a:ext cx="5029200" cy="4267200"/>
          </a:xfrm>
          <a:prstGeom prst="rect">
            <a:avLst/>
          </a:prstGeom>
          <a:noFill/>
          <a:ln>
            <a:noFill/>
            <a:prstDash val="solid"/>
          </a:ln>
        </p:spPr>
        <p:txBody>
          <a:bodyPr wrap="square" lIns="0" tIns="0" rIns="0" bIns="0" anchor="t">
            <a:normAutofit/>
          </a:bodyPr>
          <a:lstStyle>
            <a:lvl1pPr marL="2286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1pPr>
            <a:lvl2pPr marL="5334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2pPr>
            <a:lvl3pPr marL="8382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3pPr>
            <a:lvl4pPr marL="11430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4pPr>
            <a:lvl5pPr marL="14478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5pPr>
            <a:lvl6pPr marL="17526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6pPr>
            <a:lvl7pPr marL="20574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7pPr>
            <a:lvl8pPr marL="23622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8pPr>
            <a:lvl9pPr marL="26670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9pPr>
          </a:lstStyle>
          <a:p>
            <a:endParaRPr/>
          </a:p>
        </p:txBody>
      </p:sp>
      <p:sp>
        <p:nvSpPr>
          <p:cNvPr id="4" name="Right column">
            <a:extLst>
              <a:ext uri="{FF2B5EF4-FFF2-40B4-BE49-F238E27FC236}">
                <a16:creationId xmlns:a16="http://schemas.microsoft.com/office/drawing/2014/main" id="{0AEDB4C9-B426-42BD-8619-1AAD34E77F93}"/>
              </a:ext>
            </a:extLst>
          </p:cNvPr>
          <p:cNvSpPr>
            <a:spLocks noGrp="1"/>
          </p:cNvSpPr>
          <p:nvPr>
            <p:ph type="body" idx="2"/>
          </p:nvPr>
        </p:nvSpPr>
        <p:spPr>
          <a:xfrm>
            <a:off x="6477000" y="1905000"/>
            <a:ext cx="5029200" cy="4267200"/>
          </a:xfrm>
          <a:prstGeom prst="rect">
            <a:avLst/>
          </a:prstGeom>
          <a:noFill/>
          <a:ln>
            <a:noFill/>
            <a:prstDash val="solid"/>
          </a:ln>
        </p:spPr>
        <p:txBody>
          <a:bodyPr wrap="square" lIns="0" tIns="0" rIns="0" bIns="0" anchor="t">
            <a:normAutofit/>
          </a:bodyPr>
          <a:lstStyle>
            <a:lvl1pPr marL="2286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1pPr>
            <a:lvl2pPr marL="5334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2pPr>
            <a:lvl3pPr marL="8382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3pPr>
            <a:lvl4pPr marL="11430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4pPr>
            <a:lvl5pPr marL="14478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5pPr>
            <a:lvl6pPr marL="17526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6pPr>
            <a:lvl7pPr marL="20574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7pPr>
            <a:lvl8pPr marL="23622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8pPr>
            <a:lvl9pPr marL="26670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Title and One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Accent rule">
            <a:extLst>
              <a:ext uri="{FF2B5EF4-FFF2-40B4-BE49-F238E27FC236}">
                <a16:creationId xmlns:a16="http://schemas.microsoft.com/office/drawing/2014/main" id="{30C800DB-26C7-44EC-BAF2-6F4358B148EC}"/>
              </a:ext>
            </a:extLst>
          </p:cNvPr>
          <p:cNvSpPr>
            <a:spLocks noGrp="1"/>
          </p:cNvSpPr>
          <p:nvPr/>
        </p:nvSpPr>
        <p:spPr>
          <a:xfrm>
            <a:off x="685800" y="1524000"/>
            <a:ext cx="609600" cy="38100"/>
          </a:xfrm>
          <a:prstGeom prst="rect">
            <a:avLst/>
          </a:prstGeom>
          <a:solidFill>
            <a:schemeClr val="accent1"/>
          </a:solidFill>
          <a:ln>
            <a:noFill/>
            <a:prstDash val="solid"/>
          </a:ln>
        </p:spPr>
      </p:sp>
      <p:sp>
        <p:nvSpPr>
          <p:cNvPr id="2" name="Title">
            <a:extLst>
              <a:ext uri="{FF2B5EF4-FFF2-40B4-BE49-F238E27FC236}">
                <a16:creationId xmlns:a16="http://schemas.microsoft.com/office/drawing/2014/main" id="{46FF5A19-116E-48F0-A175-11BBBD7C4DB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85800" y="533400"/>
            <a:ext cx="10820400" cy="838200"/>
          </a:xfrm>
          <a:prstGeom prst="rect">
            <a:avLst/>
          </a:prstGeom>
          <a:noFill/>
          <a:ln>
            <a:noFill/>
            <a:prstDash val="solid"/>
          </a:ln>
        </p:spPr>
        <p:txBody>
          <a:bodyPr wrap="square" lIns="0" tIns="0" rIns="0" bIns="0" anchor="t">
            <a:normAutofit/>
          </a:bodyPr>
          <a:lstStyle>
            <a:lvl1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1pPr>
            <a:lvl2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2pPr>
            <a:lvl3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3pPr>
            <a:lvl4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4pPr>
            <a:lvl5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5pPr>
            <a:lvl6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6pPr>
            <a:lvl7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7pPr>
            <a:lvl8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8pPr>
            <a:lvl9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9pPr>
          </a:lstStyle>
          <a:p>
            <a:endParaRPr/>
          </a:p>
        </p:txBody>
      </p:sp>
      <p:sp>
        <p:nvSpPr>
          <p:cNvPr id="3" name="Left column">
            <a:extLst>
              <a:ext uri="{FF2B5EF4-FFF2-40B4-BE49-F238E27FC236}">
                <a16:creationId xmlns:a16="http://schemas.microsoft.com/office/drawing/2014/main" id="{C3554C73-8E2A-451B-976F-8CAB3217F14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85800" y="1905000"/>
            <a:ext cx="5029200" cy="4267200"/>
          </a:xfrm>
          <a:prstGeom prst="rect">
            <a:avLst/>
          </a:prstGeom>
          <a:noFill/>
          <a:ln>
            <a:noFill/>
            <a:prstDash val="solid"/>
          </a:ln>
        </p:spPr>
        <p:txBody>
          <a:bodyPr wrap="square" lIns="0" tIns="0" rIns="0" bIns="0" anchor="t">
            <a:normAutofit/>
          </a:bodyPr>
          <a:lstStyle>
            <a:lvl1pPr marL="2286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1pPr>
            <a:lvl2pPr marL="5334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2pPr>
            <a:lvl3pPr marL="8382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3pPr>
            <a:lvl4pPr marL="11430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4pPr>
            <a:lvl5pPr marL="14478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5pPr>
            <a:lvl6pPr marL="17526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6pPr>
            <a:lvl7pPr marL="20574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7pPr>
            <a:lvl8pPr marL="23622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8pPr>
            <a:lvl9pPr marL="26670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 name="Master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</p:sldLayoutIdLst>
  <p:txStyles>
    <p:titleStyle>
      <a:lvl1pPr algn="l">
        <a:lnSpc>
          <a:spcPct val="90000"/>
        </a:lnSpc>
        <a:spcBef>
          <a:spcPts val="0"/>
        </a:spcBef>
        <a:buNone/>
        <a:defRPr sz="4400">
          <a:solidFill>
            <a:schemeClr val="tx1"/>
          </a:solidFill>
          <a:latin typeface="+mj-lt"/>
          <a:ea typeface="+mj-lt"/>
          <a:cs typeface="+mj-lt"/>
        </a:defRPr>
      </a:lvl1pPr>
    </p:titleStyle>
    <p:bodyStyle>
      <a:lvl1pPr marL="228600" indent="-228600" algn="l">
        <a:lnSpc>
          <a:spcPct val="90000"/>
        </a:lnSpc>
        <a:spcBef>
          <a:spcPts val="1000"/>
        </a:spcBef>
        <a:buChar char="•"/>
        <a:defRPr sz="2800">
          <a:solidFill>
            <a:schemeClr val="tx1"/>
          </a:solidFill>
          <a:latin typeface="+mn-lt"/>
          <a:ea typeface="+mn-lt"/>
          <a:cs typeface="+mn-lt"/>
        </a:defRPr>
      </a:lvl1pPr>
      <a:lvl2pPr marL="685800" indent="-228600" algn="l">
        <a:lnSpc>
          <a:spcPct val="90000"/>
        </a:lnSpc>
        <a:spcBef>
          <a:spcPts val="500"/>
        </a:spcBef>
        <a:buChar char="•"/>
        <a:defRPr sz="2400">
          <a:solidFill>
            <a:schemeClr val="tx1"/>
          </a:solidFill>
          <a:latin typeface="+mn-lt"/>
          <a:ea typeface="+mn-lt"/>
          <a:cs typeface="+mn-lt"/>
        </a:defRPr>
      </a:lvl2pPr>
      <a:lvl3pPr marL="1143000" indent="-228600" algn="l">
        <a:lnSpc>
          <a:spcPct val="90000"/>
        </a:lnSpc>
        <a:spcBef>
          <a:spcPts val="500"/>
        </a:spcBef>
        <a:buChar char="•"/>
        <a:defRPr sz="2000">
          <a:solidFill>
            <a:schemeClr val="tx1"/>
          </a:solidFill>
          <a:latin typeface="+mn-lt"/>
          <a:ea typeface="+mn-lt"/>
          <a:cs typeface="+mn-lt"/>
        </a:defRPr>
      </a:lvl3pPr>
      <a:lvl4pPr marL="1600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marL="20574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marL="25146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marL="29718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marL="34290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marL="3886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9pPr>
    </p:bodyStyle>
    <p:otherStyle>
      <a:lvl1pPr marL="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1pPr>
      <a:lvl2pPr marL="457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2pPr>
      <a:lvl3pPr marL="914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3pPr>
      <a:lvl4pPr marL="1371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marL="18288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marL="22860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marL="2743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marL="3200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marL="3657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2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2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2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2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2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2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2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2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2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2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2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2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2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2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2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2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2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2.pn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2.pn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2.pn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2.pn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2.pn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2.png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2.png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2.png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2.png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2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6192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Picture 12"/>
          <p:cNvPicPr>
            <a:picLocks noChangeAspect="1"/>
          </p:cNvPicPr>
          <p:nvPr/>
        </p:nvPicPr>
        <p:blipFill>
          <a:blip r:embed="rId3"/>
          <a:srcRect t="27" b="27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Rectangle 1">
            <a:extLst>
              <a:ext uri="{FF2B5EF4-FFF2-40B4-BE49-F238E27FC236}">
                <a16:creationId xmlns:a16="http://schemas.microsoft.com/office/drawing/2014/main" id="{7A7AFD76-7374-420B-9FD7-BA93F2F09E4A}"/>
              </a:ext>
            </a:extLst>
          </p:cNvPr>
          <p:cNvSpPr>
            <a:spLocks noGrp="1"/>
          </p:cNvSpPr>
          <p:nvPr/>
        </p:nvSpPr>
        <p:spPr>
          <a:xfrm>
            <a:off x="495300" y="266700"/>
            <a:ext cx="2571750" cy="657225"/>
          </a:xfrm>
          <a:prstGeom prst="rect">
            <a:avLst/>
          </a:prstGeom>
          <a:solidFill>
            <a:srgbClr val="FFFFFF"/>
          </a:solidFill>
          <a:ln w="0">
            <a:noFill/>
          </a:ln>
        </p:spPr>
        <p:txBody>
          <a:bodyPr/>
          <a:lstStyle/>
          <a:p>
            <a:endParaRPr lang="en-CA"/>
          </a:p>
        </p:txBody>
      </p:sp>
      <p:pic>
        <p:nvPicPr>
          <p:cNvPr id="15" name="Picture 14"/>
          <p:cNvPicPr>
            <a:picLocks noChangeAspect="1"/>
          </p:cNvPicPr>
          <p:nvPr/>
        </p:nvPicPr>
        <p:blipFill>
          <a:blip r:embed="rId4"/>
          <a:stretch/>
        </p:blipFill>
        <p:spPr>
          <a:xfrm>
            <a:off x="609640" y="400050"/>
            <a:ext cx="2343069" cy="451390"/>
          </a:xfrm>
          <a:prstGeom prst="rect">
            <a:avLst/>
          </a:prstGeom>
        </p:spPr>
      </p:pic>
      <p:sp>
        <p:nvSpPr>
          <p:cNvPr id="4" name="Rectangle 3">
            <a:extLst>
              <a:ext uri="{FF2B5EF4-FFF2-40B4-BE49-F238E27FC236}">
                <a16:creationId xmlns:a16="http://schemas.microsoft.com/office/drawing/2014/main" id="{C38B2A3B-237F-4855-BD63-268D29AC7806}"/>
              </a:ext>
            </a:extLst>
          </p:cNvPr>
          <p:cNvSpPr>
            <a:spLocks noGrp="1"/>
          </p:cNvSpPr>
          <p:nvPr/>
        </p:nvSpPr>
        <p:spPr>
          <a:xfrm>
            <a:off x="609600" y="6334125"/>
            <a:ext cx="9810750" cy="2286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/>
          <a:p>
            <a:pPr algn="l">
              <a:defRPr sz="1125" b="1">
                <a:solidFill>
                  <a:srgbClr val="D6E1EB"/>
                </a:solidFill>
                <a:latin typeface="Nimbus Sans"/>
                <a:ea typeface="Nimbus Sans"/>
                <a:cs typeface="Nimbus Sans"/>
              </a:defRPr>
            </a:pPr>
            <a:r>
              <a:rPr sz="1125" b="1">
                <a:solidFill>
                  <a:srgbClr val="D6E1EB"/>
                </a:solidFill>
                <a:latin typeface="Nimbus Sans"/>
                <a:ea typeface="Nimbus Sans"/>
                <a:cs typeface="Nimbus Sans"/>
              </a:rPr>
              <a:t>VIOLENCE, HARASSMENT &amp; RESPECT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B14000A7-0AF0-430D-AEA3-E268D813BFF4}"/>
              </a:ext>
            </a:extLst>
          </p:cNvPr>
          <p:cNvSpPr>
            <a:spLocks noGrp="1"/>
          </p:cNvSpPr>
          <p:nvPr/>
        </p:nvSpPr>
        <p:spPr>
          <a:xfrm>
            <a:off x="11239500" y="6286500"/>
            <a:ext cx="428625" cy="3048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/>
          <a:p>
            <a:pPr algn="l">
              <a:defRPr sz="1650" b="1">
                <a:solidFill>
                  <a:srgbClr val="FFFFFF"/>
                </a:solidFill>
                <a:latin typeface="Nimbus Sans"/>
                <a:ea typeface="Nimbus Sans"/>
                <a:cs typeface="Nimbus Sans"/>
              </a:defRPr>
            </a:pPr>
            <a:r>
              <a:rPr sz="1650" b="1">
                <a:solidFill>
                  <a:srgbClr val="FFFFFF"/>
                </a:solidFill>
                <a:latin typeface="Nimbus Sans"/>
                <a:ea typeface="Nimbus Sans"/>
                <a:cs typeface="Nimbus Sans"/>
              </a:rPr>
              <a:t>01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64A59FD2-A131-4F1B-BCF8-A798B88FAAA2}"/>
              </a:ext>
            </a:extLst>
          </p:cNvPr>
          <p:cNvSpPr>
            <a:spLocks noGrp="1"/>
          </p:cNvSpPr>
          <p:nvPr/>
        </p:nvSpPr>
        <p:spPr>
          <a:xfrm>
            <a:off x="609600" y="1419225"/>
            <a:ext cx="6096000" cy="62865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/>
          <a:p>
            <a:pPr algn="l">
              <a:defRPr sz="4125" b="1">
                <a:solidFill>
                  <a:srgbClr val="FFFFFF"/>
                </a:solidFill>
                <a:latin typeface="Nimbus Sans Narrow"/>
                <a:ea typeface="Nimbus Sans Narrow"/>
                <a:cs typeface="Nimbus Sans Narrow"/>
              </a:defRPr>
            </a:pPr>
            <a:r>
              <a:rPr sz="4125" b="1">
                <a:solidFill>
                  <a:srgbClr val="FFFFFF"/>
                </a:solidFill>
                <a:latin typeface="Nimbus Sans Narrow"/>
                <a:ea typeface="Nimbus Sans Narrow"/>
                <a:cs typeface="Nimbus Sans Narrow"/>
              </a:rPr>
              <a:t>VIOLENCE, HARASSMENT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662DFC43-532A-4273-AA1F-1912F544FD85}"/>
              </a:ext>
            </a:extLst>
          </p:cNvPr>
          <p:cNvSpPr>
            <a:spLocks noGrp="1"/>
          </p:cNvSpPr>
          <p:nvPr/>
        </p:nvSpPr>
        <p:spPr>
          <a:xfrm>
            <a:off x="609600" y="2009775"/>
            <a:ext cx="6096000" cy="62865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/>
          <a:p>
            <a:pPr algn="l">
              <a:defRPr sz="4125" b="1">
                <a:solidFill>
                  <a:srgbClr val="FFFFFF"/>
                </a:solidFill>
                <a:latin typeface="Nimbus Sans Narrow"/>
                <a:ea typeface="Nimbus Sans Narrow"/>
                <a:cs typeface="Nimbus Sans Narrow"/>
              </a:defRPr>
            </a:pPr>
            <a:r>
              <a:rPr sz="4125" b="1">
                <a:solidFill>
                  <a:srgbClr val="FFFFFF"/>
                </a:solidFill>
                <a:latin typeface="Nimbus Sans Narrow"/>
                <a:ea typeface="Nimbus Sans Narrow"/>
                <a:cs typeface="Nimbus Sans Narrow"/>
              </a:rPr>
              <a:t>&amp; RESPECT TRAINING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7549F8D7-C0A1-4694-ADCF-D65D36569238}"/>
              </a:ext>
            </a:extLst>
          </p:cNvPr>
          <p:cNvSpPr>
            <a:spLocks noGrp="1"/>
          </p:cNvSpPr>
          <p:nvPr/>
        </p:nvSpPr>
        <p:spPr>
          <a:xfrm>
            <a:off x="609600" y="2838450"/>
            <a:ext cx="5905500" cy="847725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/>
          <a:p>
            <a:pPr algn="l">
              <a:defRPr sz="5925" b="1">
                <a:solidFill>
                  <a:srgbClr val="FF6470"/>
                </a:solidFill>
                <a:latin typeface="Nimbus Sans Narrow"/>
                <a:ea typeface="Nimbus Sans Narrow"/>
                <a:cs typeface="Nimbus Sans Narrow"/>
              </a:defRPr>
            </a:pPr>
            <a:r>
              <a:rPr sz="5925" b="1">
                <a:solidFill>
                  <a:srgbClr val="FF6470"/>
                </a:solidFill>
                <a:latin typeface="Nimbus Sans Narrow"/>
                <a:ea typeface="Nimbus Sans Narrow"/>
                <a:cs typeface="Nimbus Sans Narrow"/>
              </a:rPr>
              <a:t>MORE THAN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915FEB89-D132-4528-B1BB-824B7AF99E0D}"/>
              </a:ext>
            </a:extLst>
          </p:cNvPr>
          <p:cNvSpPr>
            <a:spLocks noGrp="1"/>
          </p:cNvSpPr>
          <p:nvPr/>
        </p:nvSpPr>
        <p:spPr>
          <a:xfrm>
            <a:off x="609600" y="3648075"/>
            <a:ext cx="5905500" cy="847725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/>
          <a:p>
            <a:pPr algn="l">
              <a:defRPr sz="5925" b="1">
                <a:solidFill>
                  <a:srgbClr val="FF6470"/>
                </a:solidFill>
                <a:latin typeface="Nimbus Sans Narrow"/>
                <a:ea typeface="Nimbus Sans Narrow"/>
                <a:cs typeface="Nimbus Sans Narrow"/>
              </a:defRPr>
            </a:pPr>
            <a:r>
              <a:rPr sz="5925" b="1">
                <a:solidFill>
                  <a:srgbClr val="FF6470"/>
                </a:solidFill>
                <a:latin typeface="Nimbus Sans Narrow"/>
                <a:ea typeface="Nimbus Sans Narrow"/>
                <a:cs typeface="Nimbus Sans Narrow"/>
              </a:rPr>
              <a:t>A CHECKBOX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6DB9FC09-488A-48DC-BCFE-700CD9C356B7}"/>
              </a:ext>
            </a:extLst>
          </p:cNvPr>
          <p:cNvSpPr>
            <a:spLocks noGrp="1"/>
          </p:cNvSpPr>
          <p:nvPr/>
        </p:nvSpPr>
        <p:spPr>
          <a:xfrm>
            <a:off x="609600" y="4791075"/>
            <a:ext cx="5857875" cy="123825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/>
          <a:p>
            <a:pPr algn="l">
              <a:defRPr sz="2175" b="0">
                <a:solidFill>
                  <a:srgbClr val="D6E1EB"/>
                </a:solidFill>
                <a:latin typeface="Nimbus Sans"/>
                <a:ea typeface="Nimbus Sans"/>
                <a:cs typeface="Nimbus Sans"/>
              </a:defRPr>
            </a:pPr>
            <a:r>
              <a:rPr sz="2175" b="0">
                <a:solidFill>
                  <a:srgbClr val="D6E1EB"/>
                </a:solidFill>
                <a:latin typeface="Nimbus Sans"/>
                <a:ea typeface="Nimbus Sans"/>
                <a:cs typeface="Nimbus Sans"/>
              </a:rPr>
              <a:t>Would your people know what to do?</a:t>
            </a: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A59844C2-546E-45E1-9987-21C46C253164}"/>
              </a:ext>
            </a:extLst>
          </p:cNvPr>
          <p:cNvSpPr>
            <a:spLocks noGrp="1"/>
          </p:cNvSpPr>
          <p:nvPr/>
        </p:nvSpPr>
        <p:spPr>
          <a:xfrm>
            <a:off x="609600" y="5429250"/>
            <a:ext cx="4953000" cy="28575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/>
          <a:p>
            <a:pPr algn="l">
              <a:defRPr sz="1800" b="1">
                <a:solidFill>
                  <a:srgbClr val="FFFFFF"/>
                </a:solidFill>
                <a:latin typeface="Nimbus Sans"/>
                <a:ea typeface="Nimbus Sans"/>
                <a:cs typeface="Nimbus Sans"/>
              </a:defRPr>
            </a:pPr>
            <a:r>
              <a:rPr sz="1800" b="1">
                <a:solidFill>
                  <a:srgbClr val="FFFFFF"/>
                </a:solidFill>
                <a:latin typeface="Nimbus Sans"/>
                <a:ea typeface="Nimbus Sans"/>
                <a:cs typeface="Nimbus Sans"/>
              </a:rPr>
              <a:t>RICK TOBIN</a:t>
            </a: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5D2B6D34-1A71-44AB-A275-67B4BB3C2906}"/>
              </a:ext>
            </a:extLst>
          </p:cNvPr>
          <p:cNvSpPr>
            <a:spLocks noGrp="1"/>
          </p:cNvSpPr>
          <p:nvPr/>
        </p:nvSpPr>
        <p:spPr>
          <a:xfrm>
            <a:off x="609600" y="5734050"/>
            <a:ext cx="5238750" cy="276225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/>
          <a:p>
            <a:pPr algn="l">
              <a:defRPr sz="1650" b="0">
                <a:solidFill>
                  <a:srgbClr val="D6E1EB"/>
                </a:solidFill>
                <a:latin typeface="Nimbus Sans"/>
                <a:ea typeface="Nimbus Sans"/>
                <a:cs typeface="Nimbus Sans"/>
              </a:defRPr>
            </a:pPr>
            <a:r>
              <a:rPr sz="1650" b="0">
                <a:solidFill>
                  <a:srgbClr val="D6E1EB"/>
                </a:solidFill>
                <a:latin typeface="Nimbus Sans"/>
                <a:ea typeface="Nimbus Sans"/>
                <a:cs typeface="Nimbus Sans"/>
              </a:rPr>
              <a:t>President &amp; CEO, SafetyNow</a:t>
            </a:r>
          </a:p>
        </p:txBody>
      </p:sp>
    </p:spTree>
    <p:extLst>
      <p:ext uri="{BB962C8B-B14F-4D97-AF65-F5344CB8AC3E}">
        <p14:creationId xmlns:p14="http://schemas.microsoft.com/office/powerpoint/2010/main" val="75331798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6192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/>
          <p:cNvPicPr>
            <a:picLocks noChangeAspect="1"/>
          </p:cNvPicPr>
          <p:nvPr/>
        </p:nvPicPr>
        <p:blipFill>
          <a:blip r:embed="rId3"/>
          <a:srcRect t="27" b="27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11" name="Picture 10"/>
          <p:cNvPicPr>
            <a:picLocks noChangeAspect="1"/>
          </p:cNvPicPr>
          <p:nvPr/>
        </p:nvPicPr>
        <p:blipFill>
          <a:blip r:embed="rId4"/>
          <a:stretch/>
        </p:blipFill>
        <p:spPr>
          <a:xfrm>
            <a:off x="609640" y="400050"/>
            <a:ext cx="2343069" cy="451390"/>
          </a:xfrm>
          <a:prstGeom prst="rect">
            <a:avLst/>
          </a:prstGeom>
        </p:spPr>
      </p:pic>
      <p:sp>
        <p:nvSpPr>
          <p:cNvPr id="3" name="Rectangle 2">
            <a:extLst>
              <a:ext uri="{FF2B5EF4-FFF2-40B4-BE49-F238E27FC236}">
                <a16:creationId xmlns:a16="http://schemas.microsoft.com/office/drawing/2014/main" id="{0633A242-4F69-4F16-B30D-4A8445CB482C}"/>
              </a:ext>
            </a:extLst>
          </p:cNvPr>
          <p:cNvSpPr>
            <a:spLocks noGrp="1"/>
          </p:cNvSpPr>
          <p:nvPr/>
        </p:nvSpPr>
        <p:spPr>
          <a:xfrm>
            <a:off x="609600" y="6334125"/>
            <a:ext cx="9810750" cy="2286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/>
          <a:p>
            <a:pPr algn="l">
              <a:defRPr sz="1125" b="1">
                <a:solidFill>
                  <a:srgbClr val="D6E1EB"/>
                </a:solidFill>
                <a:latin typeface="Nimbus Sans"/>
                <a:ea typeface="Nimbus Sans"/>
                <a:cs typeface="Nimbus Sans"/>
              </a:defRPr>
            </a:pPr>
            <a:r>
              <a:rPr sz="1125" b="1">
                <a:solidFill>
                  <a:srgbClr val="D6E1EB"/>
                </a:solidFill>
                <a:latin typeface="Nimbus Sans"/>
                <a:ea typeface="Nimbus Sans"/>
                <a:cs typeface="Nimbus Sans"/>
              </a:rPr>
              <a:t>MERIDIAN  /  FICTIONAL WORKPLACE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1691BEE4-9E9B-4617-81B7-05E86394498E}"/>
              </a:ext>
            </a:extLst>
          </p:cNvPr>
          <p:cNvSpPr>
            <a:spLocks noGrp="1"/>
          </p:cNvSpPr>
          <p:nvPr/>
        </p:nvSpPr>
        <p:spPr>
          <a:xfrm>
            <a:off x="11239500" y="6286500"/>
            <a:ext cx="428625" cy="3048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/>
          <a:p>
            <a:pPr algn="l">
              <a:defRPr sz="1650" b="1">
                <a:solidFill>
                  <a:srgbClr val="FFFFFF"/>
                </a:solidFill>
                <a:latin typeface="Nimbus Sans"/>
                <a:ea typeface="Nimbus Sans"/>
                <a:cs typeface="Nimbus Sans"/>
              </a:defRPr>
            </a:pPr>
            <a:r>
              <a:rPr sz="1650" b="1">
                <a:solidFill>
                  <a:srgbClr val="FFFFFF"/>
                </a:solidFill>
                <a:latin typeface="Nimbus Sans"/>
                <a:ea typeface="Nimbus Sans"/>
                <a:cs typeface="Nimbus Sans"/>
              </a:rPr>
              <a:t>02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3F9274E7-4FDF-4209-BFAB-F962809854C8}"/>
              </a:ext>
            </a:extLst>
          </p:cNvPr>
          <p:cNvSpPr>
            <a:spLocks noGrp="1"/>
          </p:cNvSpPr>
          <p:nvPr/>
        </p:nvSpPr>
        <p:spPr>
          <a:xfrm>
            <a:off x="609600" y="1381125"/>
            <a:ext cx="7239000" cy="5715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/>
          <a:p>
            <a:pPr algn="l">
              <a:defRPr sz="3825" b="1">
                <a:solidFill>
                  <a:srgbClr val="06192C"/>
                </a:solidFill>
                <a:latin typeface="Nimbus Sans Narrow"/>
                <a:ea typeface="Nimbus Sans Narrow"/>
                <a:cs typeface="Nimbus Sans Narrow"/>
              </a:defRPr>
            </a:pPr>
            <a:r>
              <a:rPr sz="3825" b="1">
                <a:solidFill>
                  <a:srgbClr val="06192C"/>
                </a:solidFill>
                <a:latin typeface="Nimbus Sans Narrow"/>
                <a:ea typeface="Nimbus Sans Narrow"/>
                <a:cs typeface="Nimbus Sans Narrow"/>
              </a:rPr>
              <a:t>MEET MERIDIAN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9A737DC7-D5EC-4466-806C-6E22FE30BB43}"/>
              </a:ext>
            </a:extLst>
          </p:cNvPr>
          <p:cNvSpPr>
            <a:spLocks noGrp="1"/>
          </p:cNvSpPr>
          <p:nvPr/>
        </p:nvSpPr>
        <p:spPr>
          <a:xfrm>
            <a:off x="542925" y="2000250"/>
            <a:ext cx="5810250" cy="180975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/>
          <a:p>
            <a:pPr algn="l">
              <a:defRPr sz="13200" b="1">
                <a:solidFill>
                  <a:srgbClr val="C0202F"/>
                </a:solidFill>
                <a:latin typeface="Nimbus Sans Narrow"/>
                <a:ea typeface="Nimbus Sans Narrow"/>
                <a:cs typeface="Nimbus Sans Narrow"/>
              </a:defRPr>
            </a:pPr>
            <a:r>
              <a:rPr sz="13200" b="1">
                <a:solidFill>
                  <a:srgbClr val="C0202F"/>
                </a:solidFill>
                <a:latin typeface="Nimbus Sans Narrow"/>
                <a:ea typeface="Nimbus Sans Narrow"/>
                <a:cs typeface="Nimbus Sans Narrow"/>
              </a:rPr>
              <a:t>98%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A9033EE0-DF0D-4930-9816-6EEF319C1D88}"/>
              </a:ext>
            </a:extLst>
          </p:cNvPr>
          <p:cNvSpPr>
            <a:spLocks noGrp="1"/>
          </p:cNvSpPr>
          <p:nvPr/>
        </p:nvSpPr>
        <p:spPr>
          <a:xfrm>
            <a:off x="647700" y="3886200"/>
            <a:ext cx="6953250" cy="523875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/>
          <a:p>
            <a:pPr algn="l">
              <a:defRPr sz="2925" b="1">
                <a:solidFill>
                  <a:srgbClr val="06192C"/>
                </a:solidFill>
                <a:latin typeface="Nimbus Sans Narrow"/>
                <a:ea typeface="Nimbus Sans Narrow"/>
                <a:cs typeface="Nimbus Sans Narrow"/>
              </a:defRPr>
            </a:pPr>
            <a:r>
              <a:rPr sz="2925" b="1">
                <a:solidFill>
                  <a:srgbClr val="06192C"/>
                </a:solidFill>
                <a:latin typeface="Nimbus Sans Narrow"/>
                <a:ea typeface="Nimbus Sans Narrow"/>
                <a:cs typeface="Nimbus Sans Narrow"/>
              </a:rPr>
              <a:t>TRAINING COMPLETE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DBB43070-7F47-4CF3-B56B-007F37AC393F}"/>
              </a:ext>
            </a:extLst>
          </p:cNvPr>
          <p:cNvSpPr>
            <a:spLocks noGrp="1"/>
          </p:cNvSpPr>
          <p:nvPr/>
        </p:nvSpPr>
        <p:spPr>
          <a:xfrm>
            <a:off x="609600" y="4695825"/>
            <a:ext cx="7048500" cy="600075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/>
          <a:p>
            <a:pPr algn="l">
              <a:defRPr sz="3600" b="1">
                <a:solidFill>
                  <a:srgbClr val="06192C"/>
                </a:solidFill>
                <a:latin typeface="Nimbus Sans Narrow"/>
                <a:ea typeface="Nimbus Sans Narrow"/>
                <a:cs typeface="Nimbus Sans Narrow"/>
              </a:defRPr>
            </a:pPr>
            <a:r>
              <a:rPr sz="3600" b="1">
                <a:solidFill>
                  <a:srgbClr val="06192C"/>
                </a:solidFill>
                <a:latin typeface="Nimbus Sans Narrow"/>
                <a:ea typeface="Nimbus Sans Narrow"/>
                <a:cs typeface="Nimbus Sans Narrow"/>
              </a:rPr>
              <a:t>How ready are they?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580CFF21-334F-4236-9102-020BE5DF6885}"/>
              </a:ext>
            </a:extLst>
          </p:cNvPr>
          <p:cNvSpPr>
            <a:spLocks noGrp="1"/>
          </p:cNvSpPr>
          <p:nvPr/>
        </p:nvSpPr>
        <p:spPr>
          <a:xfrm>
            <a:off x="609600" y="5962650"/>
            <a:ext cx="9906000" cy="2667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/>
          <a:p>
            <a:pPr algn="l">
              <a:defRPr sz="1200" b="0">
                <a:solidFill>
                  <a:srgbClr val="D6E1EB"/>
                </a:solidFill>
                <a:latin typeface="Nimbus Sans"/>
                <a:ea typeface="Nimbus Sans"/>
                <a:cs typeface="Nimbus Sans"/>
              </a:defRPr>
            </a:pPr>
            <a:r>
              <a:rPr sz="1200" b="0">
                <a:solidFill>
                  <a:srgbClr val="D6E1EB"/>
                </a:solidFill>
                <a:latin typeface="Nimbus Sans"/>
                <a:ea typeface="Nimbus Sans"/>
                <a:cs typeface="Nimbus Sans"/>
              </a:rPr>
              <a:t>Illustrative company and completion rate. This is not research data.</a:t>
            </a:r>
          </a:p>
        </p:txBody>
      </p:sp>
    </p:spTree>
    <p:extLst>
      <p:ext uri="{BB962C8B-B14F-4D97-AF65-F5344CB8AC3E}">
        <p14:creationId xmlns:p14="http://schemas.microsoft.com/office/powerpoint/2010/main" val="181937835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6192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" name="Picture 16"/>
          <p:cNvPicPr>
            <a:picLocks noChangeAspect="1"/>
          </p:cNvPicPr>
          <p:nvPr/>
        </p:nvPicPr>
        <p:blipFill>
          <a:blip r:embed="rId3"/>
          <a:srcRect t="27" b="27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18" name="Picture 17"/>
          <p:cNvPicPr>
            <a:picLocks noChangeAspect="1"/>
          </p:cNvPicPr>
          <p:nvPr/>
        </p:nvPicPr>
        <p:blipFill>
          <a:blip r:embed="rId4"/>
          <a:stretch/>
        </p:blipFill>
        <p:spPr>
          <a:xfrm>
            <a:off x="609640" y="400050"/>
            <a:ext cx="2343069" cy="451390"/>
          </a:xfrm>
          <a:prstGeom prst="rect">
            <a:avLst/>
          </a:prstGeom>
        </p:spPr>
      </p:pic>
      <p:sp>
        <p:nvSpPr>
          <p:cNvPr id="3" name="Rectangle 2">
            <a:extLst>
              <a:ext uri="{FF2B5EF4-FFF2-40B4-BE49-F238E27FC236}">
                <a16:creationId xmlns:a16="http://schemas.microsoft.com/office/drawing/2014/main" id="{69F7198C-310F-46BB-92AB-354A831DDB6C}"/>
              </a:ext>
            </a:extLst>
          </p:cNvPr>
          <p:cNvSpPr>
            <a:spLocks noGrp="1"/>
          </p:cNvSpPr>
          <p:nvPr/>
        </p:nvSpPr>
        <p:spPr>
          <a:xfrm>
            <a:off x="609600" y="6334125"/>
            <a:ext cx="9810750" cy="2286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/>
          <a:p>
            <a:pPr algn="l">
              <a:defRPr sz="1125" b="1">
                <a:solidFill>
                  <a:srgbClr val="D6E1EB"/>
                </a:solidFill>
                <a:latin typeface="Nimbus Sans"/>
                <a:ea typeface="Nimbus Sans"/>
                <a:cs typeface="Nimbus Sans"/>
              </a:defRPr>
            </a:pPr>
            <a:r>
              <a:rPr sz="1125" b="1">
                <a:solidFill>
                  <a:srgbClr val="D6E1EB"/>
                </a:solidFill>
                <a:latin typeface="Nimbus Sans"/>
                <a:ea typeface="Nimbus Sans"/>
                <a:cs typeface="Nimbus Sans"/>
              </a:rPr>
              <a:t>FIVE DECISIONS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04A8F323-D73C-4279-9F8D-CD49DF7434FA}"/>
              </a:ext>
            </a:extLst>
          </p:cNvPr>
          <p:cNvSpPr>
            <a:spLocks noGrp="1"/>
          </p:cNvSpPr>
          <p:nvPr/>
        </p:nvSpPr>
        <p:spPr>
          <a:xfrm>
            <a:off x="11239500" y="6286500"/>
            <a:ext cx="428625" cy="3048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/>
          <a:p>
            <a:pPr algn="l">
              <a:defRPr sz="1650" b="1">
                <a:solidFill>
                  <a:srgbClr val="FFFFFF"/>
                </a:solidFill>
                <a:latin typeface="Nimbus Sans"/>
                <a:ea typeface="Nimbus Sans"/>
                <a:cs typeface="Nimbus Sans"/>
              </a:defRPr>
            </a:pPr>
            <a:r>
              <a:rPr sz="1650" b="1">
                <a:solidFill>
                  <a:srgbClr val="FFFFFF"/>
                </a:solidFill>
                <a:latin typeface="Nimbus Sans"/>
                <a:ea typeface="Nimbus Sans"/>
                <a:cs typeface="Nimbus Sans"/>
              </a:rPr>
              <a:t>03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64ECED99-AD7E-436A-BF61-2621B66EE8F0}"/>
              </a:ext>
            </a:extLst>
          </p:cNvPr>
          <p:cNvSpPr>
            <a:spLocks noGrp="1"/>
          </p:cNvSpPr>
          <p:nvPr/>
        </p:nvSpPr>
        <p:spPr>
          <a:xfrm>
            <a:off x="609600" y="1323975"/>
            <a:ext cx="8096250" cy="695325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/>
          <a:p>
            <a:pPr algn="l">
              <a:defRPr sz="4500" b="1">
                <a:solidFill>
                  <a:srgbClr val="06192C"/>
                </a:solidFill>
                <a:latin typeface="Nimbus Sans Narrow"/>
                <a:ea typeface="Nimbus Sans Narrow"/>
                <a:cs typeface="Nimbus Sans Narrow"/>
              </a:defRPr>
            </a:pPr>
            <a:r>
              <a:rPr sz="4500" b="1">
                <a:solidFill>
                  <a:srgbClr val="06192C"/>
                </a:solidFill>
                <a:latin typeface="Nimbus Sans Narrow"/>
                <a:ea typeface="Nimbus Sans Narrow"/>
                <a:cs typeface="Nimbus Sans Narrow"/>
              </a:rPr>
              <a:t>FIVE DECISIONS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F7405055-FEA7-4A2E-AF55-B29B833B62F7}"/>
              </a:ext>
            </a:extLst>
          </p:cNvPr>
          <p:cNvSpPr>
            <a:spLocks noGrp="1"/>
          </p:cNvSpPr>
          <p:nvPr/>
        </p:nvSpPr>
        <p:spPr>
          <a:xfrm>
            <a:off x="609600" y="2238375"/>
            <a:ext cx="571500" cy="428625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/>
          <a:p>
            <a:pPr algn="l">
              <a:defRPr sz="2250" b="1">
                <a:solidFill>
                  <a:srgbClr val="C0202F"/>
                </a:solidFill>
                <a:latin typeface="Nimbus Sans Narrow"/>
                <a:ea typeface="Nimbus Sans Narrow"/>
                <a:cs typeface="Nimbus Sans Narrow"/>
              </a:defRPr>
            </a:pPr>
            <a:r>
              <a:rPr sz="2250" b="1">
                <a:solidFill>
                  <a:srgbClr val="C0202F"/>
                </a:solidFill>
                <a:latin typeface="Nimbus Sans Narrow"/>
                <a:ea typeface="Nimbus Sans Narrow"/>
                <a:cs typeface="Nimbus Sans Narrow"/>
              </a:rPr>
              <a:t>01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14B15AED-A051-4E11-BA93-77AC00E7F1C8}"/>
              </a:ext>
            </a:extLst>
          </p:cNvPr>
          <p:cNvSpPr>
            <a:spLocks noGrp="1"/>
          </p:cNvSpPr>
          <p:nvPr/>
        </p:nvSpPr>
        <p:spPr>
          <a:xfrm>
            <a:off x="1352550" y="2238375"/>
            <a:ext cx="6591300" cy="561975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/>
          <a:p>
            <a:pPr algn="l">
              <a:defRPr sz="2250" b="0">
                <a:solidFill>
                  <a:srgbClr val="06192C"/>
                </a:solidFill>
                <a:latin typeface="Nimbus Sans"/>
                <a:ea typeface="Nimbus Sans"/>
                <a:cs typeface="Nimbus Sans"/>
              </a:defRPr>
            </a:pPr>
            <a:r>
              <a:rPr sz="2250" b="0">
                <a:solidFill>
                  <a:srgbClr val="06192C"/>
                </a:solidFill>
                <a:latin typeface="Nimbus Sans"/>
                <a:ea typeface="Nimbus Sans"/>
                <a:cs typeface="Nimbus Sans"/>
              </a:rPr>
              <a:t>Recognize the concern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7DFD2134-5D52-4BE1-A9C9-316B9E652855}"/>
              </a:ext>
            </a:extLst>
          </p:cNvPr>
          <p:cNvSpPr>
            <a:spLocks noGrp="1"/>
          </p:cNvSpPr>
          <p:nvPr/>
        </p:nvSpPr>
        <p:spPr>
          <a:xfrm>
            <a:off x="609600" y="2867025"/>
            <a:ext cx="571500" cy="428625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/>
          <a:p>
            <a:pPr algn="l">
              <a:defRPr sz="2250" b="1">
                <a:solidFill>
                  <a:srgbClr val="C0202F"/>
                </a:solidFill>
                <a:latin typeface="Nimbus Sans Narrow"/>
                <a:ea typeface="Nimbus Sans Narrow"/>
                <a:cs typeface="Nimbus Sans Narrow"/>
              </a:defRPr>
            </a:pPr>
            <a:r>
              <a:rPr sz="2250" b="1">
                <a:solidFill>
                  <a:srgbClr val="C0202F"/>
                </a:solidFill>
                <a:latin typeface="Nimbus Sans Narrow"/>
                <a:ea typeface="Nimbus Sans Narrow"/>
                <a:cs typeface="Nimbus Sans Narrow"/>
              </a:rPr>
              <a:t>02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688B7B8D-8A43-460D-A5C5-E01785D4E1F5}"/>
              </a:ext>
            </a:extLst>
          </p:cNvPr>
          <p:cNvSpPr>
            <a:spLocks noGrp="1"/>
          </p:cNvSpPr>
          <p:nvPr/>
        </p:nvSpPr>
        <p:spPr>
          <a:xfrm>
            <a:off x="1352550" y="2867025"/>
            <a:ext cx="6591300" cy="561975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/>
          <a:p>
            <a:pPr algn="l">
              <a:defRPr sz="2250" b="0">
                <a:solidFill>
                  <a:srgbClr val="06192C"/>
                </a:solidFill>
                <a:latin typeface="Nimbus Sans"/>
                <a:ea typeface="Nimbus Sans"/>
                <a:cs typeface="Nimbus Sans"/>
              </a:defRPr>
            </a:pPr>
            <a:r>
              <a:rPr sz="2250" b="0">
                <a:solidFill>
                  <a:srgbClr val="06192C"/>
                </a:solidFill>
                <a:latin typeface="Nimbus Sans"/>
                <a:ea typeface="Nimbus Sans"/>
                <a:cs typeface="Nimbus Sans"/>
              </a:rPr>
              <a:t>Get safe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16CFC38D-DE9C-4D5B-BD4B-6E09AC44858B}"/>
              </a:ext>
            </a:extLst>
          </p:cNvPr>
          <p:cNvSpPr>
            <a:spLocks noGrp="1"/>
          </p:cNvSpPr>
          <p:nvPr/>
        </p:nvSpPr>
        <p:spPr>
          <a:xfrm>
            <a:off x="609600" y="3495675"/>
            <a:ext cx="571500" cy="428625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/>
          <a:p>
            <a:pPr algn="l">
              <a:defRPr sz="2250" b="1">
                <a:solidFill>
                  <a:srgbClr val="C0202F"/>
                </a:solidFill>
                <a:latin typeface="Nimbus Sans Narrow"/>
                <a:ea typeface="Nimbus Sans Narrow"/>
                <a:cs typeface="Nimbus Sans Narrow"/>
              </a:defRPr>
            </a:pPr>
            <a:r>
              <a:rPr sz="2250" b="1">
                <a:solidFill>
                  <a:srgbClr val="C0202F"/>
                </a:solidFill>
                <a:latin typeface="Nimbus Sans Narrow"/>
                <a:ea typeface="Nimbus Sans Narrow"/>
                <a:cs typeface="Nimbus Sans Narrow"/>
              </a:rPr>
              <a:t>03</a:t>
            </a: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EB4472BA-69BE-403E-9D6F-8789BD31BCD7}"/>
              </a:ext>
            </a:extLst>
          </p:cNvPr>
          <p:cNvSpPr>
            <a:spLocks noGrp="1"/>
          </p:cNvSpPr>
          <p:nvPr/>
        </p:nvSpPr>
        <p:spPr>
          <a:xfrm>
            <a:off x="1352550" y="3495675"/>
            <a:ext cx="6591300" cy="561975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/>
          <a:p>
            <a:pPr algn="l">
              <a:defRPr sz="2250" b="0">
                <a:solidFill>
                  <a:srgbClr val="06192C"/>
                </a:solidFill>
                <a:latin typeface="Nimbus Sans"/>
                <a:ea typeface="Nimbus Sans"/>
                <a:cs typeface="Nimbus Sans"/>
              </a:defRPr>
            </a:pPr>
            <a:r>
              <a:rPr sz="2250" b="0">
                <a:solidFill>
                  <a:srgbClr val="06192C"/>
                </a:solidFill>
                <a:latin typeface="Nimbus Sans"/>
                <a:ea typeface="Nimbus Sans"/>
                <a:cs typeface="Nimbus Sans"/>
              </a:rPr>
              <a:t>Report through a clear route</a:t>
            </a: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E4CA8A5C-5F0F-424A-90BB-41DE4CA04219}"/>
              </a:ext>
            </a:extLst>
          </p:cNvPr>
          <p:cNvSpPr>
            <a:spLocks noGrp="1"/>
          </p:cNvSpPr>
          <p:nvPr/>
        </p:nvSpPr>
        <p:spPr>
          <a:xfrm>
            <a:off x="609600" y="4124325"/>
            <a:ext cx="571500" cy="428625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/>
          <a:p>
            <a:pPr algn="l">
              <a:defRPr sz="2250" b="1">
                <a:solidFill>
                  <a:srgbClr val="C0202F"/>
                </a:solidFill>
                <a:latin typeface="Nimbus Sans Narrow"/>
                <a:ea typeface="Nimbus Sans Narrow"/>
                <a:cs typeface="Nimbus Sans Narrow"/>
              </a:defRPr>
            </a:pPr>
            <a:r>
              <a:rPr sz="2250" b="1">
                <a:solidFill>
                  <a:srgbClr val="C0202F"/>
                </a:solidFill>
                <a:latin typeface="Nimbus Sans Narrow"/>
                <a:ea typeface="Nimbus Sans Narrow"/>
                <a:cs typeface="Nimbus Sans Narrow"/>
              </a:rPr>
              <a:t>04</a:t>
            </a: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26C0BFE2-4DA7-46CC-BF32-4B44F01E86DE}"/>
              </a:ext>
            </a:extLst>
          </p:cNvPr>
          <p:cNvSpPr>
            <a:spLocks noGrp="1"/>
          </p:cNvSpPr>
          <p:nvPr/>
        </p:nvSpPr>
        <p:spPr>
          <a:xfrm>
            <a:off x="1352550" y="4124325"/>
            <a:ext cx="6591300" cy="561975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/>
          <a:p>
            <a:pPr algn="l">
              <a:defRPr sz="2250" b="0">
                <a:solidFill>
                  <a:srgbClr val="06192C"/>
                </a:solidFill>
                <a:latin typeface="Nimbus Sans"/>
                <a:ea typeface="Nimbus Sans"/>
                <a:cs typeface="Nimbus Sans"/>
              </a:defRPr>
            </a:pPr>
            <a:r>
              <a:rPr sz="2250" b="0">
                <a:solidFill>
                  <a:srgbClr val="06192C"/>
                </a:solidFill>
                <a:latin typeface="Nimbus Sans"/>
                <a:ea typeface="Nimbus Sans"/>
                <a:cs typeface="Nimbus Sans"/>
              </a:rPr>
              <a:t>Respond appropriately</a:t>
            </a: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A93AB4B7-A453-4D2C-8A02-31C6F6B6E8FD}"/>
              </a:ext>
            </a:extLst>
          </p:cNvPr>
          <p:cNvSpPr>
            <a:spLocks noGrp="1"/>
          </p:cNvSpPr>
          <p:nvPr/>
        </p:nvSpPr>
        <p:spPr>
          <a:xfrm>
            <a:off x="609600" y="4752975"/>
            <a:ext cx="571500" cy="428625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/>
          <a:p>
            <a:pPr algn="l">
              <a:defRPr sz="2250" b="1">
                <a:solidFill>
                  <a:srgbClr val="C0202F"/>
                </a:solidFill>
                <a:latin typeface="Nimbus Sans Narrow"/>
                <a:ea typeface="Nimbus Sans Narrow"/>
                <a:cs typeface="Nimbus Sans Narrow"/>
              </a:defRPr>
            </a:pPr>
            <a:r>
              <a:rPr sz="2250" b="1">
                <a:solidFill>
                  <a:srgbClr val="C0202F"/>
                </a:solidFill>
                <a:latin typeface="Nimbus Sans Narrow"/>
                <a:ea typeface="Nimbus Sans Narrow"/>
                <a:cs typeface="Nimbus Sans Narrow"/>
              </a:rPr>
              <a:t>05</a:t>
            </a: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EDBDA84B-2F3A-4AA6-B720-9FBDCBC48342}"/>
              </a:ext>
            </a:extLst>
          </p:cNvPr>
          <p:cNvSpPr>
            <a:spLocks noGrp="1"/>
          </p:cNvSpPr>
          <p:nvPr/>
        </p:nvSpPr>
        <p:spPr>
          <a:xfrm>
            <a:off x="1352550" y="4752975"/>
            <a:ext cx="6591300" cy="561975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/>
          <a:p>
            <a:pPr algn="l">
              <a:defRPr sz="2250" b="0">
                <a:solidFill>
                  <a:srgbClr val="06192C"/>
                </a:solidFill>
                <a:latin typeface="Nimbus Sans"/>
                <a:ea typeface="Nimbus Sans"/>
                <a:cs typeface="Nimbus Sans"/>
              </a:defRPr>
            </a:pPr>
            <a:r>
              <a:rPr sz="2250" b="0">
                <a:solidFill>
                  <a:srgbClr val="06192C"/>
                </a:solidFill>
                <a:latin typeface="Nimbus Sans"/>
                <a:ea typeface="Nimbus Sans"/>
                <a:cs typeface="Nimbus Sans"/>
              </a:rPr>
              <a:t>Follow through</a:t>
            </a: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C1B61709-2954-4C49-BD4E-E5B0D9465586}"/>
              </a:ext>
            </a:extLst>
          </p:cNvPr>
          <p:cNvSpPr>
            <a:spLocks noGrp="1"/>
          </p:cNvSpPr>
          <p:nvPr/>
        </p:nvSpPr>
        <p:spPr>
          <a:xfrm>
            <a:off x="609600" y="5962650"/>
            <a:ext cx="9906000" cy="2667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/>
          <a:p>
            <a:pPr algn="l">
              <a:defRPr sz="1200" b="0">
                <a:solidFill>
                  <a:srgbClr val="D6E1EB"/>
                </a:solidFill>
                <a:latin typeface="Nimbus Sans"/>
                <a:ea typeface="Nimbus Sans"/>
                <a:cs typeface="Nimbus Sans"/>
              </a:defRPr>
            </a:pPr>
            <a:r>
              <a:rPr sz="1200" b="0">
                <a:solidFill>
                  <a:srgbClr val="D6E1EB"/>
                </a:solidFill>
                <a:latin typeface="Nimbus Sans"/>
                <a:ea typeface="Nimbus Sans"/>
                <a:cs typeface="Nimbus Sans"/>
              </a:rPr>
              <a:t>A practical framework. Local legal requirements still apply.</a:t>
            </a:r>
          </a:p>
        </p:txBody>
      </p:sp>
    </p:spTree>
    <p:extLst>
      <p:ext uri="{BB962C8B-B14F-4D97-AF65-F5344CB8AC3E}">
        <p14:creationId xmlns:p14="http://schemas.microsoft.com/office/powerpoint/2010/main" val="41204420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6192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/>
          <p:cNvPicPr>
            <a:picLocks noChangeAspect="1"/>
          </p:cNvPicPr>
          <p:nvPr/>
        </p:nvPicPr>
        <p:blipFill>
          <a:blip r:embed="rId3"/>
          <a:srcRect t="27" b="27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Rectangle 1">
            <a:extLst>
              <a:ext uri="{FF2B5EF4-FFF2-40B4-BE49-F238E27FC236}">
                <a16:creationId xmlns:a16="http://schemas.microsoft.com/office/drawing/2014/main" id="{D9AD3CEF-CBB2-4ECA-886F-C97ABBC522B5}"/>
              </a:ext>
            </a:extLst>
          </p:cNvPr>
          <p:cNvSpPr>
            <a:spLocks noGrp="1"/>
          </p:cNvSpPr>
          <p:nvPr/>
        </p:nvSpPr>
        <p:spPr>
          <a:xfrm>
            <a:off x="495300" y="266700"/>
            <a:ext cx="2571750" cy="657225"/>
          </a:xfrm>
          <a:prstGeom prst="rect">
            <a:avLst/>
          </a:prstGeom>
          <a:solidFill>
            <a:srgbClr val="FFFFFF"/>
          </a:solidFill>
          <a:ln w="0">
            <a:noFill/>
          </a:ln>
        </p:spPr>
        <p:txBody>
          <a:bodyPr/>
          <a:lstStyle/>
          <a:p>
            <a:endParaRPr lang="en-CA"/>
          </a:p>
        </p:txBody>
      </p:sp>
      <p:pic>
        <p:nvPicPr>
          <p:cNvPr id="13" name="Picture 12"/>
          <p:cNvPicPr>
            <a:picLocks noChangeAspect="1"/>
          </p:cNvPicPr>
          <p:nvPr/>
        </p:nvPicPr>
        <p:blipFill>
          <a:blip r:embed="rId4"/>
          <a:stretch/>
        </p:blipFill>
        <p:spPr>
          <a:xfrm>
            <a:off x="609640" y="400050"/>
            <a:ext cx="2343069" cy="451390"/>
          </a:xfrm>
          <a:prstGeom prst="rect">
            <a:avLst/>
          </a:prstGeom>
        </p:spPr>
      </p:pic>
      <p:sp>
        <p:nvSpPr>
          <p:cNvPr id="4" name="Rectangle 3">
            <a:extLst>
              <a:ext uri="{FF2B5EF4-FFF2-40B4-BE49-F238E27FC236}">
                <a16:creationId xmlns:a16="http://schemas.microsoft.com/office/drawing/2014/main" id="{FAB8DD4C-F6E1-46B0-93DB-A1DE48007F35}"/>
              </a:ext>
            </a:extLst>
          </p:cNvPr>
          <p:cNvSpPr>
            <a:spLocks noGrp="1"/>
          </p:cNvSpPr>
          <p:nvPr/>
        </p:nvSpPr>
        <p:spPr>
          <a:xfrm>
            <a:off x="609600" y="6334125"/>
            <a:ext cx="9810750" cy="2286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/>
          <a:p>
            <a:pPr algn="l">
              <a:defRPr sz="1125" b="1">
                <a:solidFill>
                  <a:srgbClr val="D6E1EB"/>
                </a:solidFill>
                <a:latin typeface="Nimbus Sans"/>
                <a:ea typeface="Nimbus Sans"/>
                <a:cs typeface="Nimbus Sans"/>
              </a:defRPr>
            </a:pPr>
            <a:r>
              <a:rPr sz="1125" b="1">
                <a:solidFill>
                  <a:srgbClr val="D6E1EB"/>
                </a:solidFill>
                <a:latin typeface="Nimbus Sans"/>
                <a:ea typeface="Nimbus Sans"/>
                <a:cs typeface="Nimbus Sans"/>
              </a:rPr>
              <a:t>RECOGNIZE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577A3335-21AC-4BB8-AE95-98EB5BF6AA47}"/>
              </a:ext>
            </a:extLst>
          </p:cNvPr>
          <p:cNvSpPr>
            <a:spLocks noGrp="1"/>
          </p:cNvSpPr>
          <p:nvPr/>
        </p:nvSpPr>
        <p:spPr>
          <a:xfrm>
            <a:off x="11239500" y="6286500"/>
            <a:ext cx="428625" cy="3048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/>
          <a:p>
            <a:pPr algn="l">
              <a:defRPr sz="1650" b="1">
                <a:solidFill>
                  <a:srgbClr val="FFFFFF"/>
                </a:solidFill>
                <a:latin typeface="Nimbus Sans"/>
                <a:ea typeface="Nimbus Sans"/>
                <a:cs typeface="Nimbus Sans"/>
              </a:defRPr>
            </a:pPr>
            <a:r>
              <a:rPr sz="1650" b="1">
                <a:solidFill>
                  <a:srgbClr val="FFFFFF"/>
                </a:solidFill>
                <a:latin typeface="Nimbus Sans"/>
                <a:ea typeface="Nimbus Sans"/>
                <a:cs typeface="Nimbus Sans"/>
              </a:rPr>
              <a:t>04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06B7D176-21F0-49FA-8009-BC9B8C0B3540}"/>
              </a:ext>
            </a:extLst>
          </p:cNvPr>
          <p:cNvSpPr>
            <a:spLocks noGrp="1"/>
          </p:cNvSpPr>
          <p:nvPr/>
        </p:nvSpPr>
        <p:spPr>
          <a:xfrm>
            <a:off x="609600" y="1638300"/>
            <a:ext cx="6286500" cy="695325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/>
          <a:p>
            <a:pPr algn="l">
              <a:defRPr sz="5025" b="1">
                <a:solidFill>
                  <a:srgbClr val="FFFFFF"/>
                </a:solidFill>
                <a:latin typeface="Nimbus Sans Narrow"/>
                <a:ea typeface="Nimbus Sans Narrow"/>
                <a:cs typeface="Nimbus Sans Narrow"/>
              </a:defRPr>
            </a:pPr>
            <a:r>
              <a:rPr sz="5025" b="1">
                <a:solidFill>
                  <a:srgbClr val="FFFFFF"/>
                </a:solidFill>
                <a:latin typeface="Nimbus Sans Narrow"/>
                <a:ea typeface="Nimbus Sans Narrow"/>
                <a:cs typeface="Nimbus Sans Narrow"/>
              </a:rPr>
              <a:t>WHAT HAPPENED?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1A8CBA1C-471D-486A-AB95-E8F1223F5431}"/>
              </a:ext>
            </a:extLst>
          </p:cNvPr>
          <p:cNvSpPr>
            <a:spLocks noGrp="1"/>
          </p:cNvSpPr>
          <p:nvPr/>
        </p:nvSpPr>
        <p:spPr>
          <a:xfrm>
            <a:off x="609600" y="2295525"/>
            <a:ext cx="6286500" cy="695325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/>
          <a:p>
            <a:pPr algn="l">
              <a:defRPr sz="5025" b="1">
                <a:solidFill>
                  <a:srgbClr val="FF6470"/>
                </a:solidFill>
                <a:latin typeface="Nimbus Sans Narrow"/>
                <a:ea typeface="Nimbus Sans Narrow"/>
                <a:cs typeface="Nimbus Sans Narrow"/>
              </a:defRPr>
            </a:pPr>
            <a:r>
              <a:rPr sz="5025" b="1">
                <a:solidFill>
                  <a:srgbClr val="FF6470"/>
                </a:solidFill>
                <a:latin typeface="Nimbus Sans Narrow"/>
                <a:ea typeface="Nimbus Sans Narrow"/>
                <a:cs typeface="Nimbus Sans Narrow"/>
              </a:rPr>
              <a:t>WHAT HELP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31DCA5F6-69B4-4BFD-A880-EC0292179BA6}"/>
              </a:ext>
            </a:extLst>
          </p:cNvPr>
          <p:cNvSpPr>
            <a:spLocks noGrp="1"/>
          </p:cNvSpPr>
          <p:nvPr/>
        </p:nvSpPr>
        <p:spPr>
          <a:xfrm>
            <a:off x="609600" y="2952750"/>
            <a:ext cx="6286500" cy="695325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/>
          <a:p>
            <a:pPr algn="l">
              <a:defRPr sz="5025" b="1">
                <a:solidFill>
                  <a:srgbClr val="FF6470"/>
                </a:solidFill>
                <a:latin typeface="Nimbus Sans Narrow"/>
                <a:ea typeface="Nimbus Sans Narrow"/>
                <a:cs typeface="Nimbus Sans Narrow"/>
              </a:defRPr>
            </a:pPr>
            <a:r>
              <a:rPr sz="5025" b="1">
                <a:solidFill>
                  <a:srgbClr val="FF6470"/>
                </a:solidFill>
                <a:latin typeface="Nimbus Sans Narrow"/>
                <a:ea typeface="Nimbus Sans Narrow"/>
                <a:cs typeface="Nimbus Sans Narrow"/>
              </a:rPr>
              <a:t>IS NEEDED?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9E48C2DF-DCC4-4A96-AF10-639C91F1BB88}"/>
              </a:ext>
            </a:extLst>
          </p:cNvPr>
          <p:cNvSpPr>
            <a:spLocks noGrp="1"/>
          </p:cNvSpPr>
          <p:nvPr/>
        </p:nvSpPr>
        <p:spPr>
          <a:xfrm>
            <a:off x="609600" y="4200525"/>
            <a:ext cx="5715000" cy="123825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/>
          <a:p>
            <a:pPr algn="l">
              <a:defRPr sz="2175" b="0">
                <a:solidFill>
                  <a:srgbClr val="D6E1EB"/>
                </a:solidFill>
                <a:latin typeface="Nimbus Sans"/>
                <a:ea typeface="Nimbus Sans"/>
                <a:cs typeface="Nimbus Sans"/>
              </a:defRPr>
            </a:pPr>
            <a:r>
              <a:rPr sz="2175" b="0">
                <a:solidFill>
                  <a:srgbClr val="D6E1EB"/>
                </a:solidFill>
                <a:latin typeface="Nimbus Sans"/>
                <a:ea typeface="Nimbus Sans"/>
                <a:cs typeface="Nimbus Sans"/>
              </a:rPr>
              <a:t>People can raise a concern before they know its legal label.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D8691E89-4888-4347-9571-D8B81158FFDB}"/>
              </a:ext>
            </a:extLst>
          </p:cNvPr>
          <p:cNvSpPr>
            <a:spLocks noGrp="1"/>
          </p:cNvSpPr>
          <p:nvPr/>
        </p:nvSpPr>
        <p:spPr>
          <a:xfrm>
            <a:off x="609600" y="5772150"/>
            <a:ext cx="9906000" cy="2667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/>
          <a:p>
            <a:pPr algn="l">
              <a:defRPr sz="1200" b="0">
                <a:solidFill>
                  <a:srgbClr val="D6E1EB"/>
                </a:solidFill>
                <a:latin typeface="Nimbus Sans"/>
                <a:ea typeface="Nimbus Sans"/>
                <a:cs typeface="Nimbus Sans"/>
              </a:defRPr>
            </a:pPr>
            <a:r>
              <a:rPr sz="1200" b="0">
                <a:solidFill>
                  <a:srgbClr val="D6E1EB"/>
                </a:solidFill>
                <a:latin typeface="Nimbus Sans"/>
                <a:ea typeface="Nimbus Sans"/>
                <a:cs typeface="Nimbus Sans"/>
              </a:rPr>
              <a:t>Conduct, context and applicable requirements determine the response.</a:t>
            </a:r>
          </a:p>
        </p:txBody>
      </p:sp>
    </p:spTree>
    <p:extLst>
      <p:ext uri="{BB962C8B-B14F-4D97-AF65-F5344CB8AC3E}">
        <p14:creationId xmlns:p14="http://schemas.microsoft.com/office/powerpoint/2010/main" val="116733193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6192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/>
          <p:cNvPicPr>
            <a:picLocks noChangeAspect="1"/>
          </p:cNvPicPr>
          <p:nvPr/>
        </p:nvPicPr>
        <p:blipFill>
          <a:blip r:embed="rId3"/>
          <a:srcRect t="27" b="27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Rectangle 1">
            <a:extLst>
              <a:ext uri="{FF2B5EF4-FFF2-40B4-BE49-F238E27FC236}">
                <a16:creationId xmlns:a16="http://schemas.microsoft.com/office/drawing/2014/main" id="{DCC54911-02A5-433A-889E-8109788ED44F}"/>
              </a:ext>
            </a:extLst>
          </p:cNvPr>
          <p:cNvSpPr>
            <a:spLocks noGrp="1"/>
          </p:cNvSpPr>
          <p:nvPr/>
        </p:nvSpPr>
        <p:spPr>
          <a:xfrm>
            <a:off x="495300" y="266700"/>
            <a:ext cx="2571750" cy="657225"/>
          </a:xfrm>
          <a:prstGeom prst="rect">
            <a:avLst/>
          </a:prstGeom>
          <a:solidFill>
            <a:srgbClr val="FFFFFF"/>
          </a:solidFill>
          <a:ln w="0">
            <a:noFill/>
          </a:ln>
        </p:spPr>
        <p:txBody>
          <a:bodyPr/>
          <a:lstStyle/>
          <a:p>
            <a:endParaRPr lang="en-CA"/>
          </a:p>
        </p:txBody>
      </p:sp>
      <p:pic>
        <p:nvPicPr>
          <p:cNvPr id="12" name="Picture 11"/>
          <p:cNvPicPr>
            <a:picLocks noChangeAspect="1"/>
          </p:cNvPicPr>
          <p:nvPr/>
        </p:nvPicPr>
        <p:blipFill>
          <a:blip r:embed="rId4"/>
          <a:stretch/>
        </p:blipFill>
        <p:spPr>
          <a:xfrm>
            <a:off x="609640" y="400050"/>
            <a:ext cx="2343069" cy="451390"/>
          </a:xfrm>
          <a:prstGeom prst="rect">
            <a:avLst/>
          </a:prstGeom>
        </p:spPr>
      </p:pic>
      <p:sp>
        <p:nvSpPr>
          <p:cNvPr id="4" name="Rectangle 3">
            <a:extLst>
              <a:ext uri="{FF2B5EF4-FFF2-40B4-BE49-F238E27FC236}">
                <a16:creationId xmlns:a16="http://schemas.microsoft.com/office/drawing/2014/main" id="{53ACE5F4-152F-41AA-9807-0B2083D0F20B}"/>
              </a:ext>
            </a:extLst>
          </p:cNvPr>
          <p:cNvSpPr>
            <a:spLocks noGrp="1"/>
          </p:cNvSpPr>
          <p:nvPr/>
        </p:nvSpPr>
        <p:spPr>
          <a:xfrm>
            <a:off x="609600" y="6334125"/>
            <a:ext cx="9810750" cy="2286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/>
          <a:p>
            <a:pPr algn="l">
              <a:defRPr sz="1125" b="1">
                <a:solidFill>
                  <a:srgbClr val="D6E1EB"/>
                </a:solidFill>
                <a:latin typeface="Nimbus Sans"/>
                <a:ea typeface="Nimbus Sans"/>
                <a:cs typeface="Nimbus Sans"/>
              </a:defRPr>
            </a:pPr>
            <a:r>
              <a:rPr sz="1125" b="1">
                <a:solidFill>
                  <a:srgbClr val="D6E1EB"/>
                </a:solidFill>
                <a:latin typeface="Nimbus Sans"/>
                <a:ea typeface="Nimbus Sans"/>
                <a:cs typeface="Nimbus Sans"/>
              </a:rPr>
              <a:t>MERIDIAN  /  FICTIONAL SCENARIO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907B4519-FAF5-4C0B-978A-47F63B7D03C7}"/>
              </a:ext>
            </a:extLst>
          </p:cNvPr>
          <p:cNvSpPr>
            <a:spLocks noGrp="1"/>
          </p:cNvSpPr>
          <p:nvPr/>
        </p:nvSpPr>
        <p:spPr>
          <a:xfrm>
            <a:off x="11239500" y="6286500"/>
            <a:ext cx="428625" cy="3048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/>
          <a:p>
            <a:pPr algn="l">
              <a:defRPr sz="1650" b="1">
                <a:solidFill>
                  <a:srgbClr val="FFFFFF"/>
                </a:solidFill>
                <a:latin typeface="Nimbus Sans"/>
                <a:ea typeface="Nimbus Sans"/>
                <a:cs typeface="Nimbus Sans"/>
              </a:defRPr>
            </a:pPr>
            <a:r>
              <a:rPr sz="1650" b="1">
                <a:solidFill>
                  <a:srgbClr val="FFFFFF"/>
                </a:solidFill>
                <a:latin typeface="Nimbus Sans"/>
                <a:ea typeface="Nimbus Sans"/>
                <a:cs typeface="Nimbus Sans"/>
              </a:rPr>
              <a:t>05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5FD3AB3A-FB49-43C2-BA7D-F6A66C62ED11}"/>
              </a:ext>
            </a:extLst>
          </p:cNvPr>
          <p:cNvSpPr>
            <a:spLocks noGrp="1"/>
          </p:cNvSpPr>
          <p:nvPr/>
        </p:nvSpPr>
        <p:spPr>
          <a:xfrm>
            <a:off x="609600" y="1476375"/>
            <a:ext cx="5857875" cy="7239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/>
          <a:p>
            <a:pPr algn="l">
              <a:defRPr sz="4800" b="1">
                <a:solidFill>
                  <a:srgbClr val="FFFFFF"/>
                </a:solidFill>
                <a:latin typeface="Nimbus Sans Narrow"/>
                <a:ea typeface="Nimbus Sans Narrow"/>
                <a:cs typeface="Nimbus Sans Narrow"/>
              </a:defRPr>
            </a:pPr>
            <a:r>
              <a:rPr sz="4800" b="1">
                <a:solidFill>
                  <a:srgbClr val="FFFFFF"/>
                </a:solidFill>
                <a:latin typeface="Nimbus Sans Narrow"/>
                <a:ea typeface="Nimbus Sans Narrow"/>
                <a:cs typeface="Nimbus Sans Narrow"/>
              </a:rPr>
              <a:t>“THAT’S JUST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D16313EA-E63D-4D07-BE02-B911E7D37588}"/>
              </a:ext>
            </a:extLst>
          </p:cNvPr>
          <p:cNvSpPr>
            <a:spLocks noGrp="1"/>
          </p:cNvSpPr>
          <p:nvPr/>
        </p:nvSpPr>
        <p:spPr>
          <a:xfrm>
            <a:off x="609600" y="2162175"/>
            <a:ext cx="5857875" cy="7239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/>
          <a:p>
            <a:pPr algn="l">
              <a:defRPr sz="4800" b="1">
                <a:solidFill>
                  <a:srgbClr val="FFFFFF"/>
                </a:solidFill>
                <a:latin typeface="Nimbus Sans Narrow"/>
                <a:ea typeface="Nimbus Sans Narrow"/>
                <a:cs typeface="Nimbus Sans Narrow"/>
              </a:defRPr>
            </a:pPr>
            <a:r>
              <a:rPr sz="4800" b="1">
                <a:solidFill>
                  <a:srgbClr val="FFFFFF"/>
                </a:solidFill>
                <a:latin typeface="Nimbus Sans Narrow"/>
                <a:ea typeface="Nimbus Sans Narrow"/>
                <a:cs typeface="Nimbus Sans Narrow"/>
              </a:rPr>
              <a:t>HOW THEY ARE.”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77A38BF5-9E2E-4534-91FC-726125229D95}"/>
              </a:ext>
            </a:extLst>
          </p:cNvPr>
          <p:cNvSpPr>
            <a:spLocks noGrp="1"/>
          </p:cNvSpPr>
          <p:nvPr/>
        </p:nvSpPr>
        <p:spPr>
          <a:xfrm>
            <a:off x="609600" y="3209925"/>
            <a:ext cx="4714875" cy="123825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/>
          <a:p>
            <a:pPr algn="l">
              <a:defRPr sz="2175" b="0">
                <a:solidFill>
                  <a:srgbClr val="D6E1EB"/>
                </a:solidFill>
                <a:latin typeface="Nimbus Sans"/>
                <a:ea typeface="Nimbus Sans"/>
                <a:cs typeface="Nimbus Sans"/>
              </a:defRPr>
            </a:pPr>
            <a:r>
              <a:rPr sz="2175" b="0">
                <a:solidFill>
                  <a:srgbClr val="D6E1EB"/>
                </a:solidFill>
                <a:latin typeface="Nimbus Sans"/>
                <a:ea typeface="Nimbus Sans"/>
                <a:cs typeface="Nimbus Sans"/>
              </a:rPr>
              <a:t>A high performer humiliates a coworker in a team meeting.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144FE249-0326-4980-9CA6-9836A52E298C}"/>
              </a:ext>
            </a:extLst>
          </p:cNvPr>
          <p:cNvSpPr>
            <a:spLocks noGrp="1"/>
          </p:cNvSpPr>
          <p:nvPr/>
        </p:nvSpPr>
        <p:spPr>
          <a:xfrm>
            <a:off x="609600" y="4591050"/>
            <a:ext cx="5095875" cy="904875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/>
          <a:p>
            <a:pPr algn="l">
              <a:defRPr sz="2700" b="1">
                <a:solidFill>
                  <a:srgbClr val="FF6470"/>
                </a:solidFill>
                <a:latin typeface="Nimbus Sans Narrow"/>
                <a:ea typeface="Nimbus Sans Narrow"/>
                <a:cs typeface="Nimbus Sans Narrow"/>
              </a:defRPr>
            </a:pPr>
            <a:r>
              <a:rPr sz="2700" b="1">
                <a:solidFill>
                  <a:srgbClr val="FF6470"/>
                </a:solidFill>
                <a:latin typeface="Nimbus Sans Narrow"/>
                <a:ea typeface="Nimbus Sans Narrow"/>
                <a:cs typeface="Nimbus Sans Narrow"/>
              </a:rPr>
              <a:t>Does performance change</a:t>
            </a:r>
          </a:p>
          <a:p>
            <a:pPr algn="l">
              <a:defRPr sz="2700" b="1">
                <a:solidFill>
                  <a:srgbClr val="FF6470"/>
                </a:solidFill>
                <a:latin typeface="Nimbus Sans Narrow"/>
                <a:ea typeface="Nimbus Sans Narrow"/>
                <a:cs typeface="Nimbus Sans Narrow"/>
              </a:defRPr>
            </a:pPr>
            <a:r>
              <a:rPr sz="2700" b="1">
                <a:solidFill>
                  <a:srgbClr val="FF6470"/>
                </a:solidFill>
                <a:latin typeface="Nimbus Sans Narrow"/>
                <a:ea typeface="Nimbus Sans Narrow"/>
                <a:cs typeface="Nimbus Sans Narrow"/>
              </a:rPr>
              <a:t>the response?</a:t>
            </a:r>
          </a:p>
        </p:txBody>
      </p:sp>
    </p:spTree>
    <p:extLst>
      <p:ext uri="{BB962C8B-B14F-4D97-AF65-F5344CB8AC3E}">
        <p14:creationId xmlns:p14="http://schemas.microsoft.com/office/powerpoint/2010/main" val="27666601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6192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Picture 15"/>
          <p:cNvPicPr>
            <a:picLocks noChangeAspect="1"/>
          </p:cNvPicPr>
          <p:nvPr/>
        </p:nvPicPr>
        <p:blipFill>
          <a:blip r:embed="rId3"/>
          <a:srcRect t="27" b="27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17" name="Picture 16"/>
          <p:cNvPicPr>
            <a:picLocks noChangeAspect="1"/>
          </p:cNvPicPr>
          <p:nvPr/>
        </p:nvPicPr>
        <p:blipFill>
          <a:blip r:embed="rId4"/>
          <a:stretch/>
        </p:blipFill>
        <p:spPr>
          <a:xfrm>
            <a:off x="609640" y="400050"/>
            <a:ext cx="2343069" cy="451390"/>
          </a:xfrm>
          <a:prstGeom prst="rect">
            <a:avLst/>
          </a:prstGeom>
        </p:spPr>
      </p:pic>
      <p:sp>
        <p:nvSpPr>
          <p:cNvPr id="3" name="Rectangle 2">
            <a:extLst>
              <a:ext uri="{FF2B5EF4-FFF2-40B4-BE49-F238E27FC236}">
                <a16:creationId xmlns:a16="http://schemas.microsoft.com/office/drawing/2014/main" id="{2A5341DA-1B01-4673-90FA-64F42B7F4D3B}"/>
              </a:ext>
            </a:extLst>
          </p:cNvPr>
          <p:cNvSpPr>
            <a:spLocks noGrp="1"/>
          </p:cNvSpPr>
          <p:nvPr/>
        </p:nvSpPr>
        <p:spPr>
          <a:xfrm>
            <a:off x="609600" y="6334125"/>
            <a:ext cx="9810750" cy="2286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/>
          <a:p>
            <a:pPr algn="l">
              <a:defRPr sz="1125" b="1">
                <a:solidFill>
                  <a:srgbClr val="D6E1EB"/>
                </a:solidFill>
                <a:latin typeface="Nimbus Sans"/>
                <a:ea typeface="Nimbus Sans"/>
                <a:cs typeface="Nimbus Sans"/>
              </a:defRPr>
            </a:pPr>
            <a:r>
              <a:rPr sz="1125" b="1">
                <a:solidFill>
                  <a:srgbClr val="D6E1EB"/>
                </a:solidFill>
                <a:latin typeface="Nimbus Sans"/>
                <a:ea typeface="Nimbus Sans"/>
                <a:cs typeface="Nimbus Sans"/>
              </a:rPr>
              <a:t>BYSTANDER CHOICES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7357521A-1D63-434C-8A0E-F42505157AF1}"/>
              </a:ext>
            </a:extLst>
          </p:cNvPr>
          <p:cNvSpPr>
            <a:spLocks noGrp="1"/>
          </p:cNvSpPr>
          <p:nvPr/>
        </p:nvSpPr>
        <p:spPr>
          <a:xfrm>
            <a:off x="11239500" y="6286500"/>
            <a:ext cx="428625" cy="3048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/>
          <a:p>
            <a:pPr algn="l">
              <a:defRPr sz="1650" b="1">
                <a:solidFill>
                  <a:srgbClr val="FFFFFF"/>
                </a:solidFill>
                <a:latin typeface="Nimbus Sans"/>
                <a:ea typeface="Nimbus Sans"/>
                <a:cs typeface="Nimbus Sans"/>
              </a:defRPr>
            </a:pPr>
            <a:r>
              <a:rPr sz="1650" b="1">
                <a:solidFill>
                  <a:srgbClr val="FFFFFF"/>
                </a:solidFill>
                <a:latin typeface="Nimbus Sans"/>
                <a:ea typeface="Nimbus Sans"/>
                <a:cs typeface="Nimbus Sans"/>
              </a:rPr>
              <a:t>06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ABAE692A-65E3-4698-86C8-E3B50CAA7DEE}"/>
              </a:ext>
            </a:extLst>
          </p:cNvPr>
          <p:cNvSpPr>
            <a:spLocks noGrp="1"/>
          </p:cNvSpPr>
          <p:nvPr/>
        </p:nvSpPr>
        <p:spPr>
          <a:xfrm>
            <a:off x="609600" y="1285875"/>
            <a:ext cx="7620000" cy="619125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/>
          <a:p>
            <a:pPr algn="l">
              <a:defRPr sz="4275" b="1">
                <a:solidFill>
                  <a:srgbClr val="06192C"/>
                </a:solidFill>
                <a:latin typeface="Nimbus Sans Narrow"/>
                <a:ea typeface="Nimbus Sans Narrow"/>
                <a:cs typeface="Nimbus Sans Narrow"/>
              </a:defRPr>
            </a:pPr>
            <a:r>
              <a:rPr sz="4275" b="1">
                <a:solidFill>
                  <a:srgbClr val="06192C"/>
                </a:solidFill>
                <a:latin typeface="Nimbus Sans Narrow"/>
                <a:ea typeface="Nimbus Sans Narrow"/>
                <a:cs typeface="Nimbus Sans Narrow"/>
              </a:rPr>
              <a:t>SAFE OPTIONS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7AD3553B-10D6-4E00-8550-134E455BA2AA}"/>
              </a:ext>
            </a:extLst>
          </p:cNvPr>
          <p:cNvSpPr>
            <a:spLocks noGrp="1"/>
          </p:cNvSpPr>
          <p:nvPr/>
        </p:nvSpPr>
        <p:spPr>
          <a:xfrm>
            <a:off x="609600" y="1866900"/>
            <a:ext cx="7620000" cy="619125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/>
          <a:p>
            <a:pPr algn="l">
              <a:defRPr sz="4275" b="1">
                <a:solidFill>
                  <a:srgbClr val="06192C"/>
                </a:solidFill>
                <a:latin typeface="Nimbus Sans Narrow"/>
                <a:ea typeface="Nimbus Sans Narrow"/>
                <a:cs typeface="Nimbus Sans Narrow"/>
              </a:defRPr>
            </a:pPr>
            <a:r>
              <a:rPr sz="4275" b="1">
                <a:solidFill>
                  <a:srgbClr val="06192C"/>
                </a:solidFill>
                <a:latin typeface="Nimbus Sans Narrow"/>
                <a:ea typeface="Nimbus Sans Narrow"/>
                <a:cs typeface="Nimbus Sans Narrow"/>
              </a:rPr>
              <a:t>FOR A WITNESS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D6E830CC-4C96-4094-8B18-9EF147B055A0}"/>
              </a:ext>
            </a:extLst>
          </p:cNvPr>
          <p:cNvSpPr>
            <a:spLocks noGrp="1"/>
          </p:cNvSpPr>
          <p:nvPr/>
        </p:nvSpPr>
        <p:spPr>
          <a:xfrm>
            <a:off x="609600" y="2790825"/>
            <a:ext cx="571500" cy="428625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/>
          <a:p>
            <a:pPr algn="l">
              <a:defRPr sz="2250" b="1">
                <a:solidFill>
                  <a:srgbClr val="C0202F"/>
                </a:solidFill>
                <a:latin typeface="Nimbus Sans Narrow"/>
                <a:ea typeface="Nimbus Sans Narrow"/>
                <a:cs typeface="Nimbus Sans Narrow"/>
              </a:defRPr>
            </a:pPr>
            <a:r>
              <a:rPr sz="2250" b="1">
                <a:solidFill>
                  <a:srgbClr val="C0202F"/>
                </a:solidFill>
                <a:latin typeface="Nimbus Sans Narrow"/>
                <a:ea typeface="Nimbus Sans Narrow"/>
                <a:cs typeface="Nimbus Sans Narrow"/>
              </a:rPr>
              <a:t>01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15BCCC56-35D5-41A0-88E7-8549841CB96A}"/>
              </a:ext>
            </a:extLst>
          </p:cNvPr>
          <p:cNvSpPr>
            <a:spLocks noGrp="1"/>
          </p:cNvSpPr>
          <p:nvPr/>
        </p:nvSpPr>
        <p:spPr>
          <a:xfrm>
            <a:off x="1352550" y="2790825"/>
            <a:ext cx="6591300" cy="55245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/>
          <a:p>
            <a:pPr algn="l">
              <a:defRPr sz="2100" b="0">
                <a:solidFill>
                  <a:srgbClr val="06192C"/>
                </a:solidFill>
                <a:latin typeface="Nimbus Sans"/>
                <a:ea typeface="Nimbus Sans"/>
                <a:cs typeface="Nimbus Sans"/>
              </a:defRPr>
            </a:pPr>
            <a:r>
              <a:rPr sz="2100" b="0">
                <a:solidFill>
                  <a:srgbClr val="06192C"/>
                </a:solidFill>
                <a:latin typeface="Nimbus Sans"/>
                <a:ea typeface="Nimbus Sans"/>
                <a:cs typeface="Nimbus Sans"/>
              </a:rPr>
              <a:t>Interrupt or redirect, if safe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FB839C59-19DE-43B3-B62E-C1B64FEC9DD1}"/>
              </a:ext>
            </a:extLst>
          </p:cNvPr>
          <p:cNvSpPr>
            <a:spLocks noGrp="1"/>
          </p:cNvSpPr>
          <p:nvPr/>
        </p:nvSpPr>
        <p:spPr>
          <a:xfrm>
            <a:off x="609600" y="3409950"/>
            <a:ext cx="571500" cy="428625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/>
          <a:p>
            <a:pPr algn="l">
              <a:defRPr sz="2250" b="1">
                <a:solidFill>
                  <a:srgbClr val="C0202F"/>
                </a:solidFill>
                <a:latin typeface="Nimbus Sans Narrow"/>
                <a:ea typeface="Nimbus Sans Narrow"/>
                <a:cs typeface="Nimbus Sans Narrow"/>
              </a:defRPr>
            </a:pPr>
            <a:r>
              <a:rPr sz="2250" b="1">
                <a:solidFill>
                  <a:srgbClr val="C0202F"/>
                </a:solidFill>
                <a:latin typeface="Nimbus Sans Narrow"/>
                <a:ea typeface="Nimbus Sans Narrow"/>
                <a:cs typeface="Nimbus Sans Narrow"/>
              </a:rPr>
              <a:t>02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7A601710-6993-4EDF-8FE2-55C572FBF707}"/>
              </a:ext>
            </a:extLst>
          </p:cNvPr>
          <p:cNvSpPr>
            <a:spLocks noGrp="1"/>
          </p:cNvSpPr>
          <p:nvPr/>
        </p:nvSpPr>
        <p:spPr>
          <a:xfrm>
            <a:off x="1352550" y="3409950"/>
            <a:ext cx="6591300" cy="55245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/>
          <a:p>
            <a:pPr algn="l">
              <a:defRPr sz="2100" b="0">
                <a:solidFill>
                  <a:srgbClr val="06192C"/>
                </a:solidFill>
                <a:latin typeface="Nimbus Sans"/>
                <a:ea typeface="Nimbus Sans"/>
                <a:cs typeface="Nimbus Sans"/>
              </a:defRPr>
            </a:pPr>
            <a:r>
              <a:rPr sz="2100" b="0">
                <a:solidFill>
                  <a:srgbClr val="06192C"/>
                </a:solidFill>
                <a:latin typeface="Nimbus Sans"/>
                <a:ea typeface="Nimbus Sans"/>
                <a:cs typeface="Nimbus Sans"/>
              </a:rPr>
              <a:t>Ask an appropriate person to help</a:t>
            </a: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D5A57285-4B27-4AE4-8814-FA2F47B048C0}"/>
              </a:ext>
            </a:extLst>
          </p:cNvPr>
          <p:cNvSpPr>
            <a:spLocks noGrp="1"/>
          </p:cNvSpPr>
          <p:nvPr/>
        </p:nvSpPr>
        <p:spPr>
          <a:xfrm>
            <a:off x="609600" y="4029075"/>
            <a:ext cx="571500" cy="428625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/>
          <a:p>
            <a:pPr algn="l">
              <a:defRPr sz="2250" b="1">
                <a:solidFill>
                  <a:srgbClr val="C0202F"/>
                </a:solidFill>
                <a:latin typeface="Nimbus Sans Narrow"/>
                <a:ea typeface="Nimbus Sans Narrow"/>
                <a:cs typeface="Nimbus Sans Narrow"/>
              </a:defRPr>
            </a:pPr>
            <a:r>
              <a:rPr sz="2250" b="1">
                <a:solidFill>
                  <a:srgbClr val="C0202F"/>
                </a:solidFill>
                <a:latin typeface="Nimbus Sans Narrow"/>
                <a:ea typeface="Nimbus Sans Narrow"/>
                <a:cs typeface="Nimbus Sans Narrow"/>
              </a:rPr>
              <a:t>03</a:t>
            </a: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A1F7BE91-3E3A-4B5C-AE79-CDFAF042AF13}"/>
              </a:ext>
            </a:extLst>
          </p:cNvPr>
          <p:cNvSpPr>
            <a:spLocks noGrp="1"/>
          </p:cNvSpPr>
          <p:nvPr/>
        </p:nvSpPr>
        <p:spPr>
          <a:xfrm>
            <a:off x="1352550" y="4029075"/>
            <a:ext cx="6591300" cy="55245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/>
          <a:p>
            <a:pPr algn="l">
              <a:defRPr sz="2100" b="0">
                <a:solidFill>
                  <a:srgbClr val="06192C"/>
                </a:solidFill>
                <a:latin typeface="Nimbus Sans"/>
                <a:ea typeface="Nimbus Sans"/>
                <a:cs typeface="Nimbus Sans"/>
              </a:defRPr>
            </a:pPr>
            <a:r>
              <a:rPr sz="2100" b="0">
                <a:solidFill>
                  <a:srgbClr val="06192C"/>
                </a:solidFill>
                <a:latin typeface="Nimbus Sans"/>
                <a:ea typeface="Nimbus Sans"/>
                <a:cs typeface="Nimbus Sans"/>
              </a:rPr>
              <a:t>Check in privately afterward</a:t>
            </a: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AE1CCC3B-D042-42C0-933A-901B97365277}"/>
              </a:ext>
            </a:extLst>
          </p:cNvPr>
          <p:cNvSpPr>
            <a:spLocks noGrp="1"/>
          </p:cNvSpPr>
          <p:nvPr/>
        </p:nvSpPr>
        <p:spPr>
          <a:xfrm>
            <a:off x="609600" y="4648200"/>
            <a:ext cx="571500" cy="428625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/>
          <a:p>
            <a:pPr algn="l">
              <a:defRPr sz="2250" b="1">
                <a:solidFill>
                  <a:srgbClr val="C0202F"/>
                </a:solidFill>
                <a:latin typeface="Nimbus Sans Narrow"/>
                <a:ea typeface="Nimbus Sans Narrow"/>
                <a:cs typeface="Nimbus Sans Narrow"/>
              </a:defRPr>
            </a:pPr>
            <a:r>
              <a:rPr sz="2250" b="1">
                <a:solidFill>
                  <a:srgbClr val="C0202F"/>
                </a:solidFill>
                <a:latin typeface="Nimbus Sans Narrow"/>
                <a:ea typeface="Nimbus Sans Narrow"/>
                <a:cs typeface="Nimbus Sans Narrow"/>
              </a:rPr>
              <a:t>04</a:t>
            </a: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DDF19F40-1DB2-4B2B-B0BC-9B17B46309C7}"/>
              </a:ext>
            </a:extLst>
          </p:cNvPr>
          <p:cNvSpPr>
            <a:spLocks noGrp="1"/>
          </p:cNvSpPr>
          <p:nvPr/>
        </p:nvSpPr>
        <p:spPr>
          <a:xfrm>
            <a:off x="1352550" y="4648200"/>
            <a:ext cx="6591300" cy="55245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/>
          <a:p>
            <a:pPr algn="l">
              <a:defRPr sz="2100" b="0">
                <a:solidFill>
                  <a:srgbClr val="06192C"/>
                </a:solidFill>
                <a:latin typeface="Nimbus Sans"/>
                <a:ea typeface="Nimbus Sans"/>
                <a:cs typeface="Nimbus Sans"/>
              </a:defRPr>
            </a:pPr>
            <a:r>
              <a:rPr sz="2100" b="0">
                <a:solidFill>
                  <a:srgbClr val="06192C"/>
                </a:solidFill>
                <a:latin typeface="Nimbus Sans"/>
                <a:ea typeface="Nimbus Sans"/>
                <a:cs typeface="Nimbus Sans"/>
              </a:rPr>
              <a:t>Report what you observed</a:t>
            </a: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71523E9A-CAA4-473D-90B3-8B50C25CAE44}"/>
              </a:ext>
            </a:extLst>
          </p:cNvPr>
          <p:cNvSpPr>
            <a:spLocks noGrp="1"/>
          </p:cNvSpPr>
          <p:nvPr/>
        </p:nvSpPr>
        <p:spPr>
          <a:xfrm>
            <a:off x="609600" y="5962650"/>
            <a:ext cx="9906000" cy="2667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/>
          <a:p>
            <a:pPr algn="l">
              <a:defRPr sz="1200" b="0">
                <a:solidFill>
                  <a:srgbClr val="D6E1EB"/>
                </a:solidFill>
                <a:latin typeface="Nimbus Sans"/>
                <a:ea typeface="Nimbus Sans"/>
                <a:cs typeface="Nimbus Sans"/>
              </a:defRPr>
            </a:pPr>
            <a:r>
              <a:rPr sz="1200" b="0">
                <a:solidFill>
                  <a:srgbClr val="D6E1EB"/>
                </a:solidFill>
                <a:latin typeface="Nimbus Sans"/>
                <a:ea typeface="Nimbus Sans"/>
                <a:cs typeface="Nimbus Sans"/>
              </a:rPr>
              <a:t>Threat or aggression: get safe and summon help.</a:t>
            </a:r>
          </a:p>
        </p:txBody>
      </p:sp>
    </p:spTree>
    <p:extLst>
      <p:ext uri="{BB962C8B-B14F-4D97-AF65-F5344CB8AC3E}">
        <p14:creationId xmlns:p14="http://schemas.microsoft.com/office/powerpoint/2010/main" val="1175526951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6192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/>
          <p:cNvPicPr>
            <a:picLocks noChangeAspect="1"/>
          </p:cNvPicPr>
          <p:nvPr/>
        </p:nvPicPr>
        <p:blipFill>
          <a:blip r:embed="rId3"/>
          <a:srcRect t="27" b="27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Rectangle 1">
            <a:extLst>
              <a:ext uri="{FF2B5EF4-FFF2-40B4-BE49-F238E27FC236}">
                <a16:creationId xmlns:a16="http://schemas.microsoft.com/office/drawing/2014/main" id="{03ACC1C9-7BF5-4EAA-A95E-2461CCE2ADBC}"/>
              </a:ext>
            </a:extLst>
          </p:cNvPr>
          <p:cNvSpPr>
            <a:spLocks noGrp="1"/>
          </p:cNvSpPr>
          <p:nvPr/>
        </p:nvSpPr>
        <p:spPr>
          <a:xfrm>
            <a:off x="495300" y="266700"/>
            <a:ext cx="2571750" cy="657225"/>
          </a:xfrm>
          <a:prstGeom prst="rect">
            <a:avLst/>
          </a:prstGeom>
          <a:solidFill>
            <a:srgbClr val="FFFFFF"/>
          </a:solidFill>
          <a:ln w="0">
            <a:noFill/>
          </a:ln>
        </p:spPr>
        <p:txBody>
          <a:bodyPr/>
          <a:lstStyle/>
          <a:p>
            <a:endParaRPr lang="en-CA"/>
          </a:p>
        </p:txBody>
      </p:sp>
      <p:pic>
        <p:nvPicPr>
          <p:cNvPr id="12" name="Picture 11"/>
          <p:cNvPicPr>
            <a:picLocks noChangeAspect="1"/>
          </p:cNvPicPr>
          <p:nvPr/>
        </p:nvPicPr>
        <p:blipFill>
          <a:blip r:embed="rId4"/>
          <a:stretch/>
        </p:blipFill>
        <p:spPr>
          <a:xfrm>
            <a:off x="609640" y="400050"/>
            <a:ext cx="2343069" cy="451390"/>
          </a:xfrm>
          <a:prstGeom prst="rect">
            <a:avLst/>
          </a:prstGeom>
        </p:spPr>
      </p:pic>
      <p:sp>
        <p:nvSpPr>
          <p:cNvPr id="4" name="Rectangle 3">
            <a:extLst>
              <a:ext uri="{FF2B5EF4-FFF2-40B4-BE49-F238E27FC236}">
                <a16:creationId xmlns:a16="http://schemas.microsoft.com/office/drawing/2014/main" id="{CE64B99F-18D0-4B45-8957-3E16DBDED952}"/>
              </a:ext>
            </a:extLst>
          </p:cNvPr>
          <p:cNvSpPr>
            <a:spLocks noGrp="1"/>
          </p:cNvSpPr>
          <p:nvPr/>
        </p:nvSpPr>
        <p:spPr>
          <a:xfrm>
            <a:off x="609600" y="6334125"/>
            <a:ext cx="9810750" cy="2286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/>
          <a:p>
            <a:pPr algn="l">
              <a:defRPr sz="1125" b="1">
                <a:solidFill>
                  <a:srgbClr val="D6E1EB"/>
                </a:solidFill>
                <a:latin typeface="Nimbus Sans"/>
                <a:ea typeface="Nimbus Sans"/>
                <a:cs typeface="Nimbus Sans"/>
              </a:defRPr>
            </a:pPr>
            <a:r>
              <a:rPr sz="1125" b="1">
                <a:solidFill>
                  <a:srgbClr val="D6E1EB"/>
                </a:solidFill>
                <a:latin typeface="Nimbus Sans"/>
                <a:ea typeface="Nimbus Sans"/>
                <a:cs typeface="Nimbus Sans"/>
              </a:rPr>
              <a:t>THE FIRST RESPONSE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B3117EDE-7824-4494-BD24-FFEE0D50502C}"/>
              </a:ext>
            </a:extLst>
          </p:cNvPr>
          <p:cNvSpPr>
            <a:spLocks noGrp="1"/>
          </p:cNvSpPr>
          <p:nvPr/>
        </p:nvSpPr>
        <p:spPr>
          <a:xfrm>
            <a:off x="11239500" y="6286500"/>
            <a:ext cx="428625" cy="3048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/>
          <a:p>
            <a:pPr algn="l">
              <a:defRPr sz="1650" b="1">
                <a:solidFill>
                  <a:srgbClr val="FFFFFF"/>
                </a:solidFill>
                <a:latin typeface="Nimbus Sans"/>
                <a:ea typeface="Nimbus Sans"/>
                <a:cs typeface="Nimbus Sans"/>
              </a:defRPr>
            </a:pPr>
            <a:r>
              <a:rPr sz="1650" b="1">
                <a:solidFill>
                  <a:srgbClr val="FFFFFF"/>
                </a:solidFill>
                <a:latin typeface="Nimbus Sans"/>
                <a:ea typeface="Nimbus Sans"/>
                <a:cs typeface="Nimbus Sans"/>
              </a:rPr>
              <a:t>07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D6A7B830-D30A-4149-8719-42462A1344B8}"/>
              </a:ext>
            </a:extLst>
          </p:cNvPr>
          <p:cNvSpPr>
            <a:spLocks noGrp="1"/>
          </p:cNvSpPr>
          <p:nvPr/>
        </p:nvSpPr>
        <p:spPr>
          <a:xfrm>
            <a:off x="609600" y="1495425"/>
            <a:ext cx="5905500" cy="752475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/>
          <a:p>
            <a:pPr algn="l">
              <a:defRPr sz="4950" b="1">
                <a:solidFill>
                  <a:srgbClr val="FFFFFF"/>
                </a:solidFill>
                <a:latin typeface="Nimbus Sans Narrow"/>
                <a:ea typeface="Nimbus Sans Narrow"/>
                <a:cs typeface="Nimbus Sans Narrow"/>
              </a:defRPr>
            </a:pPr>
            <a:r>
              <a:rPr sz="4950" b="1">
                <a:solidFill>
                  <a:srgbClr val="FFFFFF"/>
                </a:solidFill>
                <a:latin typeface="Nimbus Sans Narrow"/>
                <a:ea typeface="Nimbus Sans Narrow"/>
                <a:cs typeface="Nimbus Sans Narrow"/>
              </a:rPr>
              <a:t>“PLEASE DON’T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3A27404D-4DEB-451E-956D-DE83F5C8C07B}"/>
              </a:ext>
            </a:extLst>
          </p:cNvPr>
          <p:cNvSpPr>
            <a:spLocks noGrp="1"/>
          </p:cNvSpPr>
          <p:nvPr/>
        </p:nvSpPr>
        <p:spPr>
          <a:xfrm>
            <a:off x="609600" y="2209800"/>
            <a:ext cx="5905500" cy="752475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/>
          <a:p>
            <a:pPr algn="l">
              <a:defRPr sz="4950" b="1">
                <a:solidFill>
                  <a:srgbClr val="FFFFFF"/>
                </a:solidFill>
                <a:latin typeface="Nimbus Sans Narrow"/>
                <a:ea typeface="Nimbus Sans Narrow"/>
                <a:cs typeface="Nimbus Sans Narrow"/>
              </a:defRPr>
            </a:pPr>
            <a:r>
              <a:rPr sz="4950" b="1">
                <a:solidFill>
                  <a:srgbClr val="FFFFFF"/>
                </a:solidFill>
                <a:latin typeface="Nimbus Sans Narrow"/>
                <a:ea typeface="Nimbus Sans Narrow"/>
                <a:cs typeface="Nimbus Sans Narrow"/>
              </a:rPr>
              <a:t>TELL ANYONE.”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5A93CAC7-47D0-491C-A45F-48F22606A585}"/>
              </a:ext>
            </a:extLst>
          </p:cNvPr>
          <p:cNvSpPr>
            <a:spLocks noGrp="1"/>
          </p:cNvSpPr>
          <p:nvPr/>
        </p:nvSpPr>
        <p:spPr>
          <a:xfrm>
            <a:off x="609600" y="3267075"/>
            <a:ext cx="5048250" cy="123825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/>
          <a:p>
            <a:pPr algn="l">
              <a:defRPr sz="2325" b="0">
                <a:solidFill>
                  <a:srgbClr val="D6E1EB"/>
                </a:solidFill>
                <a:latin typeface="Nimbus Sans"/>
                <a:ea typeface="Nimbus Sans"/>
                <a:cs typeface="Nimbus Sans"/>
              </a:defRPr>
            </a:pPr>
            <a:r>
              <a:rPr sz="2325" b="0">
                <a:solidFill>
                  <a:srgbClr val="D6E1EB"/>
                </a:solidFill>
                <a:latin typeface="Nimbus Sans"/>
                <a:ea typeface="Nimbus Sans"/>
                <a:cs typeface="Nimbus Sans"/>
              </a:rPr>
              <a:t>“Thank you for telling me.</a:t>
            </a:r>
          </a:p>
          <a:p>
            <a:pPr algn="l">
              <a:defRPr sz="2325" b="0">
                <a:solidFill>
                  <a:srgbClr val="D6E1EB"/>
                </a:solidFill>
                <a:latin typeface="Nimbus Sans"/>
                <a:ea typeface="Nimbus Sans"/>
                <a:cs typeface="Nimbus Sans"/>
              </a:defRPr>
            </a:pPr>
            <a:r>
              <a:rPr sz="2325" b="0">
                <a:solidFill>
                  <a:srgbClr val="D6E1EB"/>
                </a:solidFill>
                <a:latin typeface="Nimbus Sans"/>
                <a:ea typeface="Nimbus Sans"/>
                <a:cs typeface="Nimbus Sans"/>
              </a:rPr>
              <a:t>Are you safe right now?”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063B7CFA-B6D7-4A19-8217-6BF0001701B9}"/>
              </a:ext>
            </a:extLst>
          </p:cNvPr>
          <p:cNvSpPr>
            <a:spLocks noGrp="1"/>
          </p:cNvSpPr>
          <p:nvPr/>
        </p:nvSpPr>
        <p:spPr>
          <a:xfrm>
            <a:off x="609600" y="4667250"/>
            <a:ext cx="5143500" cy="89535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/>
          <a:p>
            <a:pPr algn="l">
              <a:defRPr sz="2550" b="1">
                <a:solidFill>
                  <a:srgbClr val="FF6470"/>
                </a:solidFill>
                <a:latin typeface="Nimbus Sans Narrow"/>
                <a:ea typeface="Nimbus Sans Narrow"/>
                <a:cs typeface="Nimbus Sans Narrow"/>
              </a:defRPr>
            </a:pPr>
            <a:r>
              <a:rPr sz="2550" b="1">
                <a:solidFill>
                  <a:srgbClr val="FF6470"/>
                </a:solidFill>
                <a:latin typeface="Nimbus Sans Narrow"/>
                <a:ea typeface="Nimbus Sans Narrow"/>
                <a:cs typeface="Nimbus Sans Narrow"/>
              </a:rPr>
              <a:t>Explain privacy limits</a:t>
            </a:r>
          </a:p>
          <a:p>
            <a:pPr algn="l">
              <a:defRPr sz="2550" b="1">
                <a:solidFill>
                  <a:srgbClr val="FF6470"/>
                </a:solidFill>
                <a:latin typeface="Nimbus Sans Narrow"/>
                <a:ea typeface="Nimbus Sans Narrow"/>
                <a:cs typeface="Nimbus Sans Narrow"/>
              </a:defRPr>
            </a:pPr>
            <a:r>
              <a:rPr sz="2550" b="1">
                <a:solidFill>
                  <a:srgbClr val="FF6470"/>
                </a:solidFill>
                <a:latin typeface="Nimbus Sans Narrow"/>
                <a:ea typeface="Nimbus Sans Narrow"/>
                <a:cs typeface="Nimbus Sans Narrow"/>
              </a:rPr>
              <a:t>and the next step.</a:t>
            </a:r>
          </a:p>
        </p:txBody>
      </p:sp>
    </p:spTree>
    <p:extLst>
      <p:ext uri="{BB962C8B-B14F-4D97-AF65-F5344CB8AC3E}">
        <p14:creationId xmlns:p14="http://schemas.microsoft.com/office/powerpoint/2010/main" val="1504286494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6192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Picture 14"/>
          <p:cNvPicPr>
            <a:picLocks noChangeAspect="1"/>
          </p:cNvPicPr>
          <p:nvPr/>
        </p:nvPicPr>
        <p:blipFill>
          <a:blip r:embed="rId3"/>
          <a:srcRect t="27" b="27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16" name="Picture 15"/>
          <p:cNvPicPr>
            <a:picLocks noChangeAspect="1"/>
          </p:cNvPicPr>
          <p:nvPr/>
        </p:nvPicPr>
        <p:blipFill>
          <a:blip r:embed="rId4"/>
          <a:stretch/>
        </p:blipFill>
        <p:spPr>
          <a:xfrm>
            <a:off x="609640" y="400050"/>
            <a:ext cx="2343069" cy="451390"/>
          </a:xfrm>
          <a:prstGeom prst="rect">
            <a:avLst/>
          </a:prstGeom>
        </p:spPr>
      </p:pic>
      <p:sp>
        <p:nvSpPr>
          <p:cNvPr id="3" name="Rectangle 2">
            <a:extLst>
              <a:ext uri="{FF2B5EF4-FFF2-40B4-BE49-F238E27FC236}">
                <a16:creationId xmlns:a16="http://schemas.microsoft.com/office/drawing/2014/main" id="{B7A0418B-3B29-42DD-8C1C-409B3C52E8EB}"/>
              </a:ext>
            </a:extLst>
          </p:cNvPr>
          <p:cNvSpPr>
            <a:spLocks noGrp="1"/>
          </p:cNvSpPr>
          <p:nvPr/>
        </p:nvSpPr>
        <p:spPr>
          <a:xfrm>
            <a:off x="609600" y="6334125"/>
            <a:ext cx="9810750" cy="2286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/>
          <a:p>
            <a:pPr algn="l">
              <a:defRPr sz="1125" b="1">
                <a:solidFill>
                  <a:srgbClr val="D6E1EB"/>
                </a:solidFill>
                <a:latin typeface="Nimbus Sans"/>
                <a:ea typeface="Nimbus Sans"/>
                <a:cs typeface="Nimbus Sans"/>
              </a:defRPr>
            </a:pPr>
            <a:r>
              <a:rPr sz="1125" b="1">
                <a:solidFill>
                  <a:srgbClr val="D6E1EB"/>
                </a:solidFill>
                <a:latin typeface="Nimbus Sans"/>
                <a:ea typeface="Nimbus Sans"/>
                <a:cs typeface="Nimbus Sans"/>
              </a:rPr>
              <a:t>A FAIR RESPONSE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288FFBE0-1B81-4E2A-831A-5B090283B078}"/>
              </a:ext>
            </a:extLst>
          </p:cNvPr>
          <p:cNvSpPr>
            <a:spLocks noGrp="1"/>
          </p:cNvSpPr>
          <p:nvPr/>
        </p:nvSpPr>
        <p:spPr>
          <a:xfrm>
            <a:off x="11239500" y="6286500"/>
            <a:ext cx="428625" cy="3048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/>
          <a:p>
            <a:pPr algn="l">
              <a:defRPr sz="1650" b="1">
                <a:solidFill>
                  <a:srgbClr val="FFFFFF"/>
                </a:solidFill>
                <a:latin typeface="Nimbus Sans"/>
                <a:ea typeface="Nimbus Sans"/>
                <a:cs typeface="Nimbus Sans"/>
              </a:defRPr>
            </a:pPr>
            <a:r>
              <a:rPr sz="1650" b="1">
                <a:solidFill>
                  <a:srgbClr val="FFFFFF"/>
                </a:solidFill>
                <a:latin typeface="Nimbus Sans"/>
                <a:ea typeface="Nimbus Sans"/>
                <a:cs typeface="Nimbus Sans"/>
              </a:rPr>
              <a:t>08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0DE1FF50-6FB4-45C5-8A47-F42FB0A648D1}"/>
              </a:ext>
            </a:extLst>
          </p:cNvPr>
          <p:cNvSpPr>
            <a:spLocks noGrp="1"/>
          </p:cNvSpPr>
          <p:nvPr/>
        </p:nvSpPr>
        <p:spPr>
          <a:xfrm>
            <a:off x="609600" y="1362075"/>
            <a:ext cx="8286750" cy="695325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/>
          <a:p>
            <a:pPr algn="l">
              <a:defRPr sz="4200" b="1">
                <a:solidFill>
                  <a:srgbClr val="06192C"/>
                </a:solidFill>
                <a:latin typeface="Nimbus Sans Narrow"/>
                <a:ea typeface="Nimbus Sans Narrow"/>
                <a:cs typeface="Nimbus Sans Narrow"/>
              </a:defRPr>
            </a:pPr>
            <a:r>
              <a:rPr sz="4200" b="1">
                <a:solidFill>
                  <a:srgbClr val="06192C"/>
                </a:solidFill>
                <a:latin typeface="Nimbus Sans Narrow"/>
                <a:ea typeface="Nimbus Sans Narrow"/>
                <a:cs typeface="Nimbus Sans Narrow"/>
              </a:rPr>
              <a:t>SUPPORT AND FAIRNESS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70AB535A-9804-498A-9D19-569230BCBA38}"/>
              </a:ext>
            </a:extLst>
          </p:cNvPr>
          <p:cNvSpPr>
            <a:spLocks noGrp="1"/>
          </p:cNvSpPr>
          <p:nvPr/>
        </p:nvSpPr>
        <p:spPr>
          <a:xfrm>
            <a:off x="609600" y="2466975"/>
            <a:ext cx="571500" cy="428625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/>
          <a:p>
            <a:pPr algn="l">
              <a:defRPr sz="2250" b="1">
                <a:solidFill>
                  <a:srgbClr val="C0202F"/>
                </a:solidFill>
                <a:latin typeface="Nimbus Sans Narrow"/>
                <a:ea typeface="Nimbus Sans Narrow"/>
                <a:cs typeface="Nimbus Sans Narrow"/>
              </a:defRPr>
            </a:pPr>
            <a:r>
              <a:rPr sz="2250" b="1">
                <a:solidFill>
                  <a:srgbClr val="C0202F"/>
                </a:solidFill>
                <a:latin typeface="Nimbus Sans Narrow"/>
                <a:ea typeface="Nimbus Sans Narrow"/>
                <a:cs typeface="Nimbus Sans Narrow"/>
              </a:rPr>
              <a:t>01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2B8CB338-7CA0-4305-93C2-322838487B55}"/>
              </a:ext>
            </a:extLst>
          </p:cNvPr>
          <p:cNvSpPr>
            <a:spLocks noGrp="1"/>
          </p:cNvSpPr>
          <p:nvPr/>
        </p:nvSpPr>
        <p:spPr>
          <a:xfrm>
            <a:off x="1352550" y="2466975"/>
            <a:ext cx="6591300" cy="66675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/>
          <a:p>
            <a:pPr algn="l">
              <a:defRPr sz="2100" b="0">
                <a:solidFill>
                  <a:srgbClr val="06192C"/>
                </a:solidFill>
                <a:latin typeface="Nimbus Sans"/>
                <a:ea typeface="Nimbus Sans"/>
                <a:cs typeface="Nimbus Sans"/>
              </a:defRPr>
            </a:pPr>
            <a:r>
              <a:rPr sz="2100" b="0">
                <a:solidFill>
                  <a:srgbClr val="06192C"/>
                </a:solidFill>
                <a:latin typeface="Nimbus Sans"/>
                <a:ea typeface="Nimbus Sans"/>
                <a:cs typeface="Nimbus Sans"/>
              </a:rPr>
              <a:t>Address immediate safety needs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2FBE5B1F-D932-4376-A3F0-0719B2B408CD}"/>
              </a:ext>
            </a:extLst>
          </p:cNvPr>
          <p:cNvSpPr>
            <a:spLocks noGrp="1"/>
          </p:cNvSpPr>
          <p:nvPr/>
        </p:nvSpPr>
        <p:spPr>
          <a:xfrm>
            <a:off x="609600" y="3200400"/>
            <a:ext cx="571500" cy="428625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/>
          <a:p>
            <a:pPr algn="l">
              <a:defRPr sz="2250" b="1">
                <a:solidFill>
                  <a:srgbClr val="C0202F"/>
                </a:solidFill>
                <a:latin typeface="Nimbus Sans Narrow"/>
                <a:ea typeface="Nimbus Sans Narrow"/>
                <a:cs typeface="Nimbus Sans Narrow"/>
              </a:defRPr>
            </a:pPr>
            <a:r>
              <a:rPr sz="2250" b="1">
                <a:solidFill>
                  <a:srgbClr val="C0202F"/>
                </a:solidFill>
                <a:latin typeface="Nimbus Sans Narrow"/>
                <a:ea typeface="Nimbus Sans Narrow"/>
                <a:cs typeface="Nimbus Sans Narrow"/>
              </a:rPr>
              <a:t>02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BB3C74C7-6ED4-4F73-9A20-19B3887F4646}"/>
              </a:ext>
            </a:extLst>
          </p:cNvPr>
          <p:cNvSpPr>
            <a:spLocks noGrp="1"/>
          </p:cNvSpPr>
          <p:nvPr/>
        </p:nvSpPr>
        <p:spPr>
          <a:xfrm>
            <a:off x="1352550" y="3200400"/>
            <a:ext cx="6591300" cy="66675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/>
          <a:p>
            <a:pPr algn="l">
              <a:defRPr sz="2100" b="0">
                <a:solidFill>
                  <a:srgbClr val="06192C"/>
                </a:solidFill>
                <a:latin typeface="Nimbus Sans"/>
                <a:ea typeface="Nimbus Sans"/>
                <a:cs typeface="Nimbus Sans"/>
              </a:defRPr>
            </a:pPr>
            <a:r>
              <a:rPr sz="2100" b="0">
                <a:solidFill>
                  <a:srgbClr val="06192C"/>
                </a:solidFill>
                <a:latin typeface="Nimbus Sans"/>
                <a:ea typeface="Nimbus Sans"/>
                <a:cs typeface="Nimbus Sans"/>
              </a:rPr>
              <a:t>Use a competent, impartial responder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F1595173-1AEB-4F71-9912-A06CC4710D8D}"/>
              </a:ext>
            </a:extLst>
          </p:cNvPr>
          <p:cNvSpPr>
            <a:spLocks noGrp="1"/>
          </p:cNvSpPr>
          <p:nvPr/>
        </p:nvSpPr>
        <p:spPr>
          <a:xfrm>
            <a:off x="609600" y="3933825"/>
            <a:ext cx="571500" cy="428625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/>
          <a:p>
            <a:pPr algn="l">
              <a:defRPr sz="2250" b="1">
                <a:solidFill>
                  <a:srgbClr val="C0202F"/>
                </a:solidFill>
                <a:latin typeface="Nimbus Sans Narrow"/>
                <a:ea typeface="Nimbus Sans Narrow"/>
                <a:cs typeface="Nimbus Sans Narrow"/>
              </a:defRPr>
            </a:pPr>
            <a:r>
              <a:rPr sz="2250" b="1">
                <a:solidFill>
                  <a:srgbClr val="C0202F"/>
                </a:solidFill>
                <a:latin typeface="Nimbus Sans Narrow"/>
                <a:ea typeface="Nimbus Sans Narrow"/>
                <a:cs typeface="Nimbus Sans Narrow"/>
              </a:rPr>
              <a:t>03</a:t>
            </a: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025CE44A-4611-4BB1-AB7C-89AEE7AB4CEB}"/>
              </a:ext>
            </a:extLst>
          </p:cNvPr>
          <p:cNvSpPr>
            <a:spLocks noGrp="1"/>
          </p:cNvSpPr>
          <p:nvPr/>
        </p:nvSpPr>
        <p:spPr>
          <a:xfrm>
            <a:off x="1352550" y="3933825"/>
            <a:ext cx="6591300" cy="66675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/>
          <a:p>
            <a:pPr algn="l">
              <a:defRPr sz="2100" b="0">
                <a:solidFill>
                  <a:srgbClr val="06192C"/>
                </a:solidFill>
                <a:latin typeface="Nimbus Sans"/>
                <a:ea typeface="Nimbus Sans"/>
                <a:cs typeface="Nimbus Sans"/>
              </a:defRPr>
            </a:pPr>
            <a:r>
              <a:rPr sz="2100" b="0">
                <a:solidFill>
                  <a:srgbClr val="06192C"/>
                </a:solidFill>
                <a:latin typeface="Nimbus Sans"/>
                <a:ea typeface="Nimbus Sans"/>
                <a:cs typeface="Nimbus Sans"/>
              </a:rPr>
              <a:t>Give people a chance to be heard</a:t>
            </a: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FBDB8806-AF42-4EA8-B70C-83EA206B5076}"/>
              </a:ext>
            </a:extLst>
          </p:cNvPr>
          <p:cNvSpPr>
            <a:spLocks noGrp="1"/>
          </p:cNvSpPr>
          <p:nvPr/>
        </p:nvSpPr>
        <p:spPr>
          <a:xfrm>
            <a:off x="609600" y="4667250"/>
            <a:ext cx="571500" cy="428625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/>
          <a:p>
            <a:pPr algn="l">
              <a:defRPr sz="2250" b="1">
                <a:solidFill>
                  <a:srgbClr val="C0202F"/>
                </a:solidFill>
                <a:latin typeface="Nimbus Sans Narrow"/>
                <a:ea typeface="Nimbus Sans Narrow"/>
                <a:cs typeface="Nimbus Sans Narrow"/>
              </a:defRPr>
            </a:pPr>
            <a:r>
              <a:rPr sz="2250" b="1">
                <a:solidFill>
                  <a:srgbClr val="C0202F"/>
                </a:solidFill>
                <a:latin typeface="Nimbus Sans Narrow"/>
                <a:ea typeface="Nimbus Sans Narrow"/>
                <a:cs typeface="Nimbus Sans Narrow"/>
              </a:rPr>
              <a:t>04</a:t>
            </a: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6649938A-9AD9-4A19-8BD2-F62C63F827C8}"/>
              </a:ext>
            </a:extLst>
          </p:cNvPr>
          <p:cNvSpPr>
            <a:spLocks noGrp="1"/>
          </p:cNvSpPr>
          <p:nvPr/>
        </p:nvSpPr>
        <p:spPr>
          <a:xfrm>
            <a:off x="1352550" y="4667250"/>
            <a:ext cx="6591300" cy="66675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/>
          <a:p>
            <a:pPr algn="l">
              <a:defRPr sz="2100" b="0">
                <a:solidFill>
                  <a:srgbClr val="06192C"/>
                </a:solidFill>
                <a:latin typeface="Nimbus Sans"/>
                <a:ea typeface="Nimbus Sans"/>
                <a:cs typeface="Nimbus Sans"/>
              </a:defRPr>
            </a:pPr>
            <a:r>
              <a:rPr sz="2100" b="0">
                <a:solidFill>
                  <a:srgbClr val="06192C"/>
                </a:solidFill>
                <a:latin typeface="Nimbus Sans"/>
                <a:ea typeface="Nimbus Sans"/>
                <a:cs typeface="Nimbus Sans"/>
              </a:rPr>
              <a:t>Review the impact of interim measures</a:t>
            </a: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334B2EFB-E284-4392-BDEB-45DB4108FE9B}"/>
              </a:ext>
            </a:extLst>
          </p:cNvPr>
          <p:cNvSpPr>
            <a:spLocks noGrp="1"/>
          </p:cNvSpPr>
          <p:nvPr/>
        </p:nvSpPr>
        <p:spPr>
          <a:xfrm>
            <a:off x="609600" y="5962650"/>
            <a:ext cx="9906000" cy="2667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/>
          <a:p>
            <a:pPr algn="l">
              <a:defRPr sz="1200" b="0">
                <a:solidFill>
                  <a:srgbClr val="D6E1EB"/>
                </a:solidFill>
                <a:latin typeface="Nimbus Sans"/>
                <a:ea typeface="Nimbus Sans"/>
                <a:cs typeface="Nimbus Sans"/>
              </a:defRPr>
            </a:pPr>
            <a:r>
              <a:rPr sz="1200" b="0">
                <a:solidFill>
                  <a:srgbClr val="D6E1EB"/>
                </a:solidFill>
                <a:latin typeface="Nimbus Sans"/>
                <a:ea typeface="Nimbus Sans"/>
                <a:cs typeface="Nimbus Sans"/>
              </a:rPr>
              <a:t>An unsubstantiated concern is not automatically a dishonest concern.</a:t>
            </a:r>
          </a:p>
        </p:txBody>
      </p:sp>
    </p:spTree>
    <p:extLst>
      <p:ext uri="{BB962C8B-B14F-4D97-AF65-F5344CB8AC3E}">
        <p14:creationId xmlns:p14="http://schemas.microsoft.com/office/powerpoint/2010/main" val="134917167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6192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/>
          <p:cNvPicPr>
            <a:picLocks noChangeAspect="1"/>
          </p:cNvPicPr>
          <p:nvPr/>
        </p:nvPicPr>
        <p:blipFill>
          <a:blip r:embed="rId3"/>
          <a:srcRect t="27" b="27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Rectangle 1">
            <a:extLst>
              <a:ext uri="{FF2B5EF4-FFF2-40B4-BE49-F238E27FC236}">
                <a16:creationId xmlns:a16="http://schemas.microsoft.com/office/drawing/2014/main" id="{AC403A9D-1358-4EA8-B9D8-C71B2FCEC0E3}"/>
              </a:ext>
            </a:extLst>
          </p:cNvPr>
          <p:cNvSpPr>
            <a:spLocks noGrp="1"/>
          </p:cNvSpPr>
          <p:nvPr/>
        </p:nvSpPr>
        <p:spPr>
          <a:xfrm>
            <a:off x="495300" y="266700"/>
            <a:ext cx="2571750" cy="657225"/>
          </a:xfrm>
          <a:prstGeom prst="rect">
            <a:avLst/>
          </a:prstGeom>
          <a:solidFill>
            <a:srgbClr val="FFFFFF"/>
          </a:solidFill>
          <a:ln w="0">
            <a:noFill/>
          </a:ln>
        </p:spPr>
        <p:txBody>
          <a:bodyPr/>
          <a:lstStyle/>
          <a:p>
            <a:endParaRPr lang="en-CA"/>
          </a:p>
        </p:txBody>
      </p:sp>
      <p:pic>
        <p:nvPicPr>
          <p:cNvPr id="13" name="Picture 12"/>
          <p:cNvPicPr>
            <a:picLocks noChangeAspect="1"/>
          </p:cNvPicPr>
          <p:nvPr/>
        </p:nvPicPr>
        <p:blipFill>
          <a:blip r:embed="rId4"/>
          <a:stretch/>
        </p:blipFill>
        <p:spPr>
          <a:xfrm>
            <a:off x="609640" y="400050"/>
            <a:ext cx="2343069" cy="451390"/>
          </a:xfrm>
          <a:prstGeom prst="rect">
            <a:avLst/>
          </a:prstGeom>
        </p:spPr>
      </p:pic>
      <p:sp>
        <p:nvSpPr>
          <p:cNvPr id="4" name="Rectangle 3">
            <a:extLst>
              <a:ext uri="{FF2B5EF4-FFF2-40B4-BE49-F238E27FC236}">
                <a16:creationId xmlns:a16="http://schemas.microsoft.com/office/drawing/2014/main" id="{4997E712-3D95-4D23-B81C-FCD1A2E2B550}"/>
              </a:ext>
            </a:extLst>
          </p:cNvPr>
          <p:cNvSpPr>
            <a:spLocks noGrp="1"/>
          </p:cNvSpPr>
          <p:nvPr/>
        </p:nvSpPr>
        <p:spPr>
          <a:xfrm>
            <a:off x="609600" y="6334125"/>
            <a:ext cx="9810750" cy="2286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/>
          <a:p>
            <a:pPr algn="l">
              <a:defRPr sz="1125" b="1">
                <a:solidFill>
                  <a:srgbClr val="D6E1EB"/>
                </a:solidFill>
                <a:latin typeface="Nimbus Sans"/>
                <a:ea typeface="Nimbus Sans"/>
                <a:cs typeface="Nimbus Sans"/>
              </a:defRPr>
            </a:pPr>
            <a:r>
              <a:rPr sz="1125" b="1">
                <a:solidFill>
                  <a:srgbClr val="D6E1EB"/>
                </a:solidFill>
                <a:latin typeface="Nimbus Sans"/>
                <a:ea typeface="Nimbus Sans"/>
                <a:cs typeface="Nimbus Sans"/>
              </a:rPr>
              <a:t>REAL CASE  /  EEOC SETTLEMENT, 2023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051250BB-4202-4AC3-A2C1-FD1CCF092DFD}"/>
              </a:ext>
            </a:extLst>
          </p:cNvPr>
          <p:cNvSpPr>
            <a:spLocks noGrp="1"/>
          </p:cNvSpPr>
          <p:nvPr/>
        </p:nvSpPr>
        <p:spPr>
          <a:xfrm>
            <a:off x="11239500" y="6286500"/>
            <a:ext cx="428625" cy="3048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/>
          <a:p>
            <a:pPr algn="l">
              <a:defRPr sz="1650" b="1">
                <a:solidFill>
                  <a:srgbClr val="FFFFFF"/>
                </a:solidFill>
                <a:latin typeface="Nimbus Sans"/>
                <a:ea typeface="Nimbus Sans"/>
                <a:cs typeface="Nimbus Sans"/>
              </a:defRPr>
            </a:pPr>
            <a:r>
              <a:rPr sz="1650" b="1">
                <a:solidFill>
                  <a:srgbClr val="FFFFFF"/>
                </a:solidFill>
                <a:latin typeface="Nimbus Sans"/>
                <a:ea typeface="Nimbus Sans"/>
                <a:cs typeface="Nimbus Sans"/>
              </a:rPr>
              <a:t>09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02ED8F52-1413-4CE1-B89A-C0370F77A57B}"/>
              </a:ext>
            </a:extLst>
          </p:cNvPr>
          <p:cNvSpPr>
            <a:spLocks noGrp="1"/>
          </p:cNvSpPr>
          <p:nvPr/>
        </p:nvSpPr>
        <p:spPr>
          <a:xfrm>
            <a:off x="609600" y="1390650"/>
            <a:ext cx="5524500" cy="581025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/>
          <a:p>
            <a:pPr algn="l">
              <a:defRPr sz="4350" b="1">
                <a:solidFill>
                  <a:srgbClr val="FFFFFF"/>
                </a:solidFill>
                <a:latin typeface="Nimbus Sans Narrow"/>
                <a:ea typeface="Nimbus Sans Narrow"/>
                <a:cs typeface="Nimbus Sans Narrow"/>
              </a:defRPr>
            </a:pPr>
            <a:r>
              <a:rPr sz="4350" b="1">
                <a:solidFill>
                  <a:srgbClr val="FFFFFF"/>
                </a:solidFill>
                <a:latin typeface="Nimbus Sans Narrow"/>
                <a:ea typeface="Nimbus Sans Narrow"/>
                <a:cs typeface="Nimbus Sans Narrow"/>
              </a:rPr>
              <a:t>AMTCR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D99B6069-1739-4940-9FF3-4E887D187226}"/>
              </a:ext>
            </a:extLst>
          </p:cNvPr>
          <p:cNvSpPr>
            <a:spLocks noGrp="1"/>
          </p:cNvSpPr>
          <p:nvPr/>
        </p:nvSpPr>
        <p:spPr>
          <a:xfrm>
            <a:off x="571500" y="2219325"/>
            <a:ext cx="5857875" cy="942975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/>
          <a:p>
            <a:pPr algn="l">
              <a:defRPr sz="5775" b="1">
                <a:solidFill>
                  <a:srgbClr val="FF6470"/>
                </a:solidFill>
                <a:latin typeface="Nimbus Sans Narrow"/>
                <a:ea typeface="Nimbus Sans Narrow"/>
                <a:cs typeface="Nimbus Sans Narrow"/>
              </a:defRPr>
            </a:pPr>
            <a:r>
              <a:rPr sz="5775" b="1">
                <a:solidFill>
                  <a:srgbClr val="FF6470"/>
                </a:solidFill>
                <a:latin typeface="Nimbus Sans Narrow"/>
                <a:ea typeface="Nimbus Sans Narrow"/>
                <a:cs typeface="Nimbus Sans Narrow"/>
              </a:rPr>
              <a:t>US$1,997,500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719A08E9-4BC0-4244-A6B3-8B6696AA4A35}"/>
              </a:ext>
            </a:extLst>
          </p:cNvPr>
          <p:cNvSpPr>
            <a:spLocks noGrp="1"/>
          </p:cNvSpPr>
          <p:nvPr/>
        </p:nvSpPr>
        <p:spPr>
          <a:xfrm>
            <a:off x="609600" y="3248025"/>
            <a:ext cx="5524500" cy="66675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/>
          <a:p>
            <a:pPr algn="l">
              <a:defRPr sz="2100" b="0">
                <a:solidFill>
                  <a:srgbClr val="FFFFFF"/>
                </a:solidFill>
                <a:latin typeface="Nimbus Sans"/>
                <a:ea typeface="Nimbus Sans"/>
                <a:cs typeface="Nimbus Sans"/>
              </a:defRPr>
            </a:pPr>
            <a:r>
              <a:rPr sz="2100" b="0">
                <a:solidFill>
                  <a:srgbClr val="FFFFFF"/>
                </a:solidFill>
                <a:latin typeface="Nimbus Sans"/>
                <a:ea typeface="Nimbus Sans"/>
                <a:cs typeface="Nimbus Sans"/>
              </a:rPr>
              <a:t>Settlement of harassment allegations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B409124D-6C73-473E-B423-9A80D260587D}"/>
              </a:ext>
            </a:extLst>
          </p:cNvPr>
          <p:cNvSpPr>
            <a:spLocks noGrp="1"/>
          </p:cNvSpPr>
          <p:nvPr/>
        </p:nvSpPr>
        <p:spPr>
          <a:xfrm>
            <a:off x="609600" y="4248150"/>
            <a:ext cx="5619750" cy="123825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/>
          <a:p>
            <a:pPr algn="l">
              <a:defRPr sz="2100" b="0">
                <a:solidFill>
                  <a:srgbClr val="D6E1EB"/>
                </a:solidFill>
                <a:latin typeface="Nimbus Sans"/>
                <a:ea typeface="Nimbus Sans"/>
                <a:cs typeface="Nimbus Sans"/>
              </a:defRPr>
            </a:pPr>
            <a:r>
              <a:rPr sz="2100" b="0">
                <a:solidFill>
                  <a:srgbClr val="D6E1EB"/>
                </a:solidFill>
                <a:latin typeface="Nimbus Sans"/>
                <a:ea typeface="Nimbus Sans"/>
                <a:cs typeface="Nimbus Sans"/>
              </a:rPr>
              <a:t>Outside monitor</a:t>
            </a:r>
          </a:p>
          <a:p>
            <a:pPr algn="l">
              <a:defRPr sz="2100" b="0">
                <a:solidFill>
                  <a:srgbClr val="D6E1EB"/>
                </a:solidFill>
                <a:latin typeface="Nimbus Sans"/>
                <a:ea typeface="Nimbus Sans"/>
                <a:cs typeface="Nimbus Sans"/>
              </a:defRPr>
            </a:pPr>
            <a:r>
              <a:rPr sz="2100" b="0">
                <a:solidFill>
                  <a:srgbClr val="D6E1EB"/>
                </a:solidFill>
                <a:latin typeface="Nimbus Sans"/>
                <a:ea typeface="Nimbus Sans"/>
                <a:cs typeface="Nimbus Sans"/>
              </a:rPr>
              <a:t>Centralized complaint tracking</a:t>
            </a:r>
          </a:p>
          <a:p>
            <a:pPr algn="l">
              <a:defRPr sz="2100" b="0">
                <a:solidFill>
                  <a:srgbClr val="D6E1EB"/>
                </a:solidFill>
                <a:latin typeface="Nimbus Sans"/>
                <a:ea typeface="Nimbus Sans"/>
                <a:cs typeface="Nimbus Sans"/>
              </a:defRPr>
            </a:pPr>
            <a:r>
              <a:rPr sz="2100" b="0">
                <a:solidFill>
                  <a:srgbClr val="D6E1EB"/>
                </a:solidFill>
                <a:latin typeface="Nimbus Sans"/>
                <a:ea typeface="Nimbus Sans"/>
                <a:cs typeface="Nimbus Sans"/>
              </a:rPr>
              <a:t>Climate surveys and training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34D8B8AC-E9C4-4B7D-9102-B5163F9A0CA7}"/>
              </a:ext>
            </a:extLst>
          </p:cNvPr>
          <p:cNvSpPr>
            <a:spLocks noGrp="1"/>
          </p:cNvSpPr>
          <p:nvPr/>
        </p:nvSpPr>
        <p:spPr>
          <a:xfrm>
            <a:off x="609600" y="5772150"/>
            <a:ext cx="9906000" cy="2667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/>
          <a:p>
            <a:pPr algn="l">
              <a:defRPr sz="1200" b="0">
                <a:solidFill>
                  <a:srgbClr val="D6E1EB"/>
                </a:solidFill>
                <a:latin typeface="Nimbus Sans"/>
                <a:ea typeface="Nimbus Sans"/>
                <a:cs typeface="Nimbus Sans"/>
              </a:defRPr>
            </a:pPr>
            <a:r>
              <a:rPr sz="1200" b="0">
                <a:solidFill>
                  <a:srgbClr val="D6E1EB"/>
                </a:solidFill>
                <a:latin typeface="Nimbus Sans"/>
                <a:ea typeface="Nimbus Sans"/>
                <a:cs typeface="Nimbus Sans"/>
              </a:rPr>
              <a:t>EEOC, January 6, 2023. Settlement, not a trial finding.</a:t>
            </a:r>
          </a:p>
        </p:txBody>
      </p:sp>
    </p:spTree>
    <p:extLst>
      <p:ext uri="{BB962C8B-B14F-4D97-AF65-F5344CB8AC3E}">
        <p14:creationId xmlns:p14="http://schemas.microsoft.com/office/powerpoint/2010/main" val="576823527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6192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/>
          <p:cNvPicPr>
            <a:picLocks noChangeAspect="1"/>
          </p:cNvPicPr>
          <p:nvPr/>
        </p:nvPicPr>
        <p:blipFill>
          <a:blip r:embed="rId3"/>
          <a:srcRect t="27" b="27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Rectangle 1">
            <a:extLst>
              <a:ext uri="{FF2B5EF4-FFF2-40B4-BE49-F238E27FC236}">
                <a16:creationId xmlns:a16="http://schemas.microsoft.com/office/drawing/2014/main" id="{02316317-8DF5-478B-A96C-5A0849D53E5F}"/>
              </a:ext>
            </a:extLst>
          </p:cNvPr>
          <p:cNvSpPr>
            <a:spLocks noGrp="1"/>
          </p:cNvSpPr>
          <p:nvPr/>
        </p:nvSpPr>
        <p:spPr>
          <a:xfrm>
            <a:off x="495300" y="266700"/>
            <a:ext cx="2571750" cy="657225"/>
          </a:xfrm>
          <a:prstGeom prst="rect">
            <a:avLst/>
          </a:prstGeom>
          <a:solidFill>
            <a:srgbClr val="FFFFFF"/>
          </a:solidFill>
          <a:ln w="0">
            <a:noFill/>
          </a:ln>
        </p:spPr>
        <p:txBody>
          <a:bodyPr/>
          <a:lstStyle/>
          <a:p>
            <a:endParaRPr lang="en-CA"/>
          </a:p>
        </p:txBody>
      </p:sp>
      <p:pic>
        <p:nvPicPr>
          <p:cNvPr id="12" name="Picture 11"/>
          <p:cNvPicPr>
            <a:picLocks noChangeAspect="1"/>
          </p:cNvPicPr>
          <p:nvPr/>
        </p:nvPicPr>
        <p:blipFill>
          <a:blip r:embed="rId4"/>
          <a:stretch/>
        </p:blipFill>
        <p:spPr>
          <a:xfrm>
            <a:off x="609640" y="400050"/>
            <a:ext cx="2343069" cy="451390"/>
          </a:xfrm>
          <a:prstGeom prst="rect">
            <a:avLst/>
          </a:prstGeom>
        </p:spPr>
      </p:pic>
      <p:sp>
        <p:nvSpPr>
          <p:cNvPr id="4" name="Rectangle 3">
            <a:extLst>
              <a:ext uri="{FF2B5EF4-FFF2-40B4-BE49-F238E27FC236}">
                <a16:creationId xmlns:a16="http://schemas.microsoft.com/office/drawing/2014/main" id="{C2F71D1B-913E-4749-B9B4-37B31E628F9A}"/>
              </a:ext>
            </a:extLst>
          </p:cNvPr>
          <p:cNvSpPr>
            <a:spLocks noGrp="1"/>
          </p:cNvSpPr>
          <p:nvPr/>
        </p:nvSpPr>
        <p:spPr>
          <a:xfrm>
            <a:off x="609600" y="6334125"/>
            <a:ext cx="9810750" cy="2286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/>
          <a:p>
            <a:pPr algn="l">
              <a:defRPr sz="1125" b="1">
                <a:solidFill>
                  <a:srgbClr val="D6E1EB"/>
                </a:solidFill>
                <a:latin typeface="Nimbus Sans"/>
                <a:ea typeface="Nimbus Sans"/>
                <a:cs typeface="Nimbus Sans"/>
              </a:defRPr>
            </a:pPr>
            <a:r>
              <a:rPr sz="1125" b="1">
                <a:solidFill>
                  <a:srgbClr val="D6E1EB"/>
                </a:solidFill>
                <a:latin typeface="Nimbus Sans"/>
                <a:ea typeface="Nimbus Sans"/>
                <a:cs typeface="Nimbus Sans"/>
              </a:rPr>
              <a:t>MERIDIAN  /  FICTIONAL SCENARIO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7057BCE8-88D4-435E-8AFD-6A5DC7825FD7}"/>
              </a:ext>
            </a:extLst>
          </p:cNvPr>
          <p:cNvSpPr>
            <a:spLocks noGrp="1"/>
          </p:cNvSpPr>
          <p:nvPr/>
        </p:nvSpPr>
        <p:spPr>
          <a:xfrm>
            <a:off x="11239500" y="6286500"/>
            <a:ext cx="428625" cy="3048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/>
          <a:p>
            <a:pPr algn="l">
              <a:defRPr sz="1650" b="1">
                <a:solidFill>
                  <a:srgbClr val="FFFFFF"/>
                </a:solidFill>
                <a:latin typeface="Nimbus Sans"/>
                <a:ea typeface="Nimbus Sans"/>
                <a:cs typeface="Nimbus Sans"/>
              </a:defRPr>
            </a:pPr>
            <a:r>
              <a:rPr sz="1650" b="1">
                <a:solidFill>
                  <a:srgbClr val="FFFFFF"/>
                </a:solidFill>
                <a:latin typeface="Nimbus Sans"/>
                <a:ea typeface="Nimbus Sans"/>
                <a:cs typeface="Nimbus Sans"/>
              </a:rPr>
              <a:t>10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34B1CB82-FE5F-4AA1-97C9-A22B348ECFF2}"/>
              </a:ext>
            </a:extLst>
          </p:cNvPr>
          <p:cNvSpPr>
            <a:spLocks noGrp="1"/>
          </p:cNvSpPr>
          <p:nvPr/>
        </p:nvSpPr>
        <p:spPr>
          <a:xfrm>
            <a:off x="609600" y="1562100"/>
            <a:ext cx="6286500" cy="695325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/>
          <a:p>
            <a:pPr algn="l">
              <a:defRPr sz="4425" b="1">
                <a:solidFill>
                  <a:srgbClr val="FFFFFF"/>
                </a:solidFill>
                <a:latin typeface="Nimbus Sans Narrow"/>
                <a:ea typeface="Nimbus Sans Narrow"/>
                <a:cs typeface="Nimbus Sans Narrow"/>
              </a:defRPr>
            </a:pPr>
            <a:r>
              <a:rPr sz="4425" b="1">
                <a:solidFill>
                  <a:srgbClr val="FFFFFF"/>
                </a:solidFill>
                <a:latin typeface="Nimbus Sans Narrow"/>
                <a:ea typeface="Nimbus Sans Narrow"/>
                <a:cs typeface="Nimbus Sans Narrow"/>
              </a:rPr>
              <a:t>THE CUSTOMER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69072D7C-1462-4EC1-AC5E-869ABC343F87}"/>
              </a:ext>
            </a:extLst>
          </p:cNvPr>
          <p:cNvSpPr>
            <a:spLocks noGrp="1"/>
          </p:cNvSpPr>
          <p:nvPr/>
        </p:nvSpPr>
        <p:spPr>
          <a:xfrm>
            <a:off x="609600" y="2219325"/>
            <a:ext cx="6286500" cy="695325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/>
          <a:p>
            <a:pPr algn="l">
              <a:defRPr sz="4425" b="1">
                <a:solidFill>
                  <a:srgbClr val="FFFFFF"/>
                </a:solidFill>
                <a:latin typeface="Nimbus Sans Narrow"/>
                <a:ea typeface="Nimbus Sans Narrow"/>
                <a:cs typeface="Nimbus Sans Narrow"/>
              </a:defRPr>
            </a:pPr>
            <a:r>
              <a:rPr sz="4425" b="1">
                <a:solidFill>
                  <a:srgbClr val="FFFFFF"/>
                </a:solidFill>
                <a:latin typeface="Nimbus Sans Narrow"/>
                <a:ea typeface="Nimbus Sans Narrow"/>
                <a:cs typeface="Nimbus Sans Narrow"/>
              </a:rPr>
              <a:t>CROSSES THE LINE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228D6486-B05C-4B51-9576-0DD2BAC585BF}"/>
              </a:ext>
            </a:extLst>
          </p:cNvPr>
          <p:cNvSpPr>
            <a:spLocks noGrp="1"/>
          </p:cNvSpPr>
          <p:nvPr/>
        </p:nvSpPr>
        <p:spPr>
          <a:xfrm>
            <a:off x="609600" y="3390900"/>
            <a:ext cx="5429250" cy="123825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/>
          <a:p>
            <a:pPr algn="l">
              <a:defRPr sz="2775" b="0">
                <a:solidFill>
                  <a:srgbClr val="D6E1EB"/>
                </a:solidFill>
                <a:latin typeface="Nimbus Sans"/>
                <a:ea typeface="Nimbus Sans"/>
                <a:cs typeface="Nimbus Sans"/>
              </a:defRPr>
            </a:pPr>
            <a:r>
              <a:rPr sz="2775" b="0">
                <a:solidFill>
                  <a:srgbClr val="D6E1EB"/>
                </a:solidFill>
                <a:latin typeface="Nimbus Sans"/>
                <a:ea typeface="Nimbus Sans"/>
                <a:cs typeface="Nimbus Sans"/>
              </a:rPr>
              <a:t>Can the employee leave</a:t>
            </a:r>
          </a:p>
          <a:p>
            <a:pPr algn="l">
              <a:defRPr sz="2775" b="0">
                <a:solidFill>
                  <a:srgbClr val="D6E1EB"/>
                </a:solidFill>
                <a:latin typeface="Nimbus Sans"/>
                <a:ea typeface="Nimbus Sans"/>
                <a:cs typeface="Nimbus Sans"/>
              </a:defRPr>
            </a:pPr>
            <a:r>
              <a:rPr sz="2775" b="0">
                <a:solidFill>
                  <a:srgbClr val="D6E1EB"/>
                </a:solidFill>
                <a:latin typeface="Nimbus Sans"/>
                <a:ea typeface="Nimbus Sans"/>
                <a:cs typeface="Nimbus Sans"/>
              </a:rPr>
              <a:t>and get help?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B22F35FC-5092-4F34-99AF-A680873F96B4}"/>
              </a:ext>
            </a:extLst>
          </p:cNvPr>
          <p:cNvSpPr>
            <a:spLocks noGrp="1"/>
          </p:cNvSpPr>
          <p:nvPr/>
        </p:nvSpPr>
        <p:spPr>
          <a:xfrm>
            <a:off x="609600" y="4791075"/>
            <a:ext cx="5476875" cy="78105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/>
          <a:p>
            <a:pPr algn="l">
              <a:defRPr sz="2100" b="1">
                <a:solidFill>
                  <a:srgbClr val="FF6470"/>
                </a:solidFill>
                <a:latin typeface="Nimbus Sans"/>
                <a:ea typeface="Nimbus Sans"/>
                <a:cs typeface="Nimbus Sans"/>
              </a:defRPr>
            </a:pPr>
            <a:r>
              <a:rPr sz="2100" b="1">
                <a:solidFill>
                  <a:srgbClr val="FF6470"/>
                </a:solidFill>
                <a:latin typeface="Nimbus Sans"/>
                <a:ea typeface="Nimbus Sans"/>
                <a:cs typeface="Nimbus Sans"/>
              </a:rPr>
              <a:t>A safe exit. A known contact.</a:t>
            </a:r>
          </a:p>
          <a:p>
            <a:pPr algn="l">
              <a:defRPr sz="2100" b="1">
                <a:solidFill>
                  <a:srgbClr val="FF6470"/>
                </a:solidFill>
                <a:latin typeface="Nimbus Sans"/>
                <a:ea typeface="Nimbus Sans"/>
                <a:cs typeface="Nimbus Sans"/>
              </a:defRPr>
            </a:pPr>
            <a:r>
              <a:rPr sz="2100" b="1">
                <a:solidFill>
                  <a:srgbClr val="FF6470"/>
                </a:solidFill>
                <a:latin typeface="Nimbus Sans"/>
                <a:ea typeface="Nimbus Sans"/>
                <a:cs typeface="Nimbus Sans"/>
              </a:rPr>
              <a:t>A response that works.</a:t>
            </a:r>
          </a:p>
        </p:txBody>
      </p:sp>
    </p:spTree>
    <p:extLst>
      <p:ext uri="{BB962C8B-B14F-4D97-AF65-F5344CB8AC3E}">
        <p14:creationId xmlns:p14="http://schemas.microsoft.com/office/powerpoint/2010/main" val="213289293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6192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Picture 15"/>
          <p:cNvPicPr>
            <a:picLocks noChangeAspect="1"/>
          </p:cNvPicPr>
          <p:nvPr/>
        </p:nvPicPr>
        <p:blipFill>
          <a:blip r:embed="rId3"/>
          <a:srcRect t="27" b="27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17" name="Picture 16"/>
          <p:cNvPicPr>
            <a:picLocks noChangeAspect="1"/>
          </p:cNvPicPr>
          <p:nvPr/>
        </p:nvPicPr>
        <p:blipFill>
          <a:blip r:embed="rId4"/>
          <a:stretch/>
        </p:blipFill>
        <p:spPr>
          <a:xfrm>
            <a:off x="609640" y="400050"/>
            <a:ext cx="2343069" cy="451390"/>
          </a:xfrm>
          <a:prstGeom prst="rect">
            <a:avLst/>
          </a:prstGeom>
        </p:spPr>
      </p:pic>
      <p:sp>
        <p:nvSpPr>
          <p:cNvPr id="3" name="Rectangle 2">
            <a:extLst>
              <a:ext uri="{FF2B5EF4-FFF2-40B4-BE49-F238E27FC236}">
                <a16:creationId xmlns:a16="http://schemas.microsoft.com/office/drawing/2014/main" id="{73631160-4871-42D5-BC16-705CB6B44020}"/>
              </a:ext>
            </a:extLst>
          </p:cNvPr>
          <p:cNvSpPr>
            <a:spLocks noGrp="1"/>
          </p:cNvSpPr>
          <p:nvPr/>
        </p:nvSpPr>
        <p:spPr>
          <a:xfrm>
            <a:off x="609600" y="6334125"/>
            <a:ext cx="9810750" cy="2286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/>
          <a:p>
            <a:pPr algn="l">
              <a:defRPr sz="1125" b="1">
                <a:solidFill>
                  <a:srgbClr val="D6E1EB"/>
                </a:solidFill>
                <a:latin typeface="Nimbus Sans"/>
                <a:ea typeface="Nimbus Sans"/>
                <a:cs typeface="Nimbus Sans"/>
              </a:defRPr>
            </a:pPr>
            <a:r>
              <a:rPr sz="1125" b="1">
                <a:solidFill>
                  <a:srgbClr val="D6E1EB"/>
                </a:solidFill>
                <a:latin typeface="Nimbus Sans"/>
                <a:ea typeface="Nimbus Sans"/>
                <a:cs typeface="Nimbus Sans"/>
              </a:rPr>
              <a:t>WORK DESIGN AND PSYCHOSOCIAL RISK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D74D4BBC-C94F-4AC7-AEEF-EB46860BD4C3}"/>
              </a:ext>
            </a:extLst>
          </p:cNvPr>
          <p:cNvSpPr>
            <a:spLocks noGrp="1"/>
          </p:cNvSpPr>
          <p:nvPr/>
        </p:nvSpPr>
        <p:spPr>
          <a:xfrm>
            <a:off x="11239500" y="6286500"/>
            <a:ext cx="428625" cy="3048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/>
          <a:p>
            <a:pPr algn="l">
              <a:defRPr sz="1650" b="1">
                <a:solidFill>
                  <a:srgbClr val="FFFFFF"/>
                </a:solidFill>
                <a:latin typeface="Nimbus Sans"/>
                <a:ea typeface="Nimbus Sans"/>
                <a:cs typeface="Nimbus Sans"/>
              </a:defRPr>
            </a:pPr>
            <a:r>
              <a:rPr sz="1650" b="1">
                <a:solidFill>
                  <a:srgbClr val="FFFFFF"/>
                </a:solidFill>
                <a:latin typeface="Nimbus Sans"/>
                <a:ea typeface="Nimbus Sans"/>
                <a:cs typeface="Nimbus Sans"/>
              </a:rPr>
              <a:t>11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684B39BA-03DF-4905-813F-4BC78AD05D21}"/>
              </a:ext>
            </a:extLst>
          </p:cNvPr>
          <p:cNvSpPr>
            <a:spLocks noGrp="1"/>
          </p:cNvSpPr>
          <p:nvPr/>
        </p:nvSpPr>
        <p:spPr>
          <a:xfrm>
            <a:off x="609600" y="1323975"/>
            <a:ext cx="8191500" cy="6096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/>
          <a:p>
            <a:pPr algn="l">
              <a:defRPr sz="4125" b="1">
                <a:solidFill>
                  <a:srgbClr val="06192C"/>
                </a:solidFill>
                <a:latin typeface="Nimbus Sans Narrow"/>
                <a:ea typeface="Nimbus Sans Narrow"/>
                <a:cs typeface="Nimbus Sans Narrow"/>
              </a:defRPr>
            </a:pPr>
            <a:r>
              <a:rPr sz="4125" b="1">
                <a:solidFill>
                  <a:srgbClr val="06192C"/>
                </a:solidFill>
                <a:latin typeface="Nimbus Sans Narrow"/>
                <a:ea typeface="Nimbus Sans Narrow"/>
                <a:cs typeface="Nimbus Sans Narrow"/>
              </a:rPr>
              <a:t>WHAT DOES YOUR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8FDFFFF1-2D06-44F9-B24D-036E9155BDDF}"/>
              </a:ext>
            </a:extLst>
          </p:cNvPr>
          <p:cNvSpPr>
            <a:spLocks noGrp="1"/>
          </p:cNvSpPr>
          <p:nvPr/>
        </p:nvSpPr>
        <p:spPr>
          <a:xfrm>
            <a:off x="609600" y="1895475"/>
            <a:ext cx="8191500" cy="6096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/>
          <a:p>
            <a:pPr algn="l">
              <a:defRPr sz="4125" b="1">
                <a:solidFill>
                  <a:srgbClr val="06192C"/>
                </a:solidFill>
                <a:latin typeface="Nimbus Sans Narrow"/>
                <a:ea typeface="Nimbus Sans Narrow"/>
                <a:cs typeface="Nimbus Sans Narrow"/>
              </a:defRPr>
            </a:pPr>
            <a:r>
              <a:rPr sz="4125" b="1">
                <a:solidFill>
                  <a:srgbClr val="06192C"/>
                </a:solidFill>
                <a:latin typeface="Nimbus Sans Narrow"/>
                <a:ea typeface="Nimbus Sans Narrow"/>
                <a:cs typeface="Nimbus Sans Narrow"/>
              </a:rPr>
              <a:t>WORKPLACE REWARD?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056197C6-1580-444C-A79B-AB8914C41FD3}"/>
              </a:ext>
            </a:extLst>
          </p:cNvPr>
          <p:cNvSpPr>
            <a:spLocks noGrp="1"/>
          </p:cNvSpPr>
          <p:nvPr/>
        </p:nvSpPr>
        <p:spPr>
          <a:xfrm>
            <a:off x="609600" y="2886075"/>
            <a:ext cx="571500" cy="428625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/>
          <a:p>
            <a:pPr algn="l">
              <a:defRPr sz="2250" b="1">
                <a:solidFill>
                  <a:srgbClr val="C0202F"/>
                </a:solidFill>
                <a:latin typeface="Nimbus Sans Narrow"/>
                <a:ea typeface="Nimbus Sans Narrow"/>
                <a:cs typeface="Nimbus Sans Narrow"/>
              </a:defRPr>
            </a:pPr>
            <a:r>
              <a:rPr sz="2250" b="1">
                <a:solidFill>
                  <a:srgbClr val="C0202F"/>
                </a:solidFill>
                <a:latin typeface="Nimbus Sans Narrow"/>
                <a:ea typeface="Nimbus Sans Narrow"/>
                <a:cs typeface="Nimbus Sans Narrow"/>
              </a:rPr>
              <a:t>01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5D90C1AC-3274-4B09-8312-D5B70ABBB523}"/>
              </a:ext>
            </a:extLst>
          </p:cNvPr>
          <p:cNvSpPr>
            <a:spLocks noGrp="1"/>
          </p:cNvSpPr>
          <p:nvPr/>
        </p:nvSpPr>
        <p:spPr>
          <a:xfrm>
            <a:off x="1352550" y="2886075"/>
            <a:ext cx="6591300" cy="55245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/>
          <a:p>
            <a:pPr algn="l">
              <a:defRPr sz="2025" b="0">
                <a:solidFill>
                  <a:srgbClr val="06192C"/>
                </a:solidFill>
                <a:latin typeface="Nimbus Sans"/>
                <a:ea typeface="Nimbus Sans"/>
                <a:cs typeface="Nimbus Sans"/>
              </a:defRPr>
            </a:pPr>
            <a:r>
              <a:rPr sz="2025" b="0">
                <a:solidFill>
                  <a:srgbClr val="06192C"/>
                </a:solidFill>
                <a:latin typeface="Nimbus Sans"/>
                <a:ea typeface="Nimbus Sans"/>
                <a:cs typeface="Nimbus Sans"/>
              </a:rPr>
              <a:t>Targets that allow time to seek help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D58C0155-2842-4F31-9AD6-1D678FEA9767}"/>
              </a:ext>
            </a:extLst>
          </p:cNvPr>
          <p:cNvSpPr>
            <a:spLocks noGrp="1"/>
          </p:cNvSpPr>
          <p:nvPr/>
        </p:nvSpPr>
        <p:spPr>
          <a:xfrm>
            <a:off x="609600" y="3505200"/>
            <a:ext cx="571500" cy="428625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/>
          <a:p>
            <a:pPr algn="l">
              <a:defRPr sz="2250" b="1">
                <a:solidFill>
                  <a:srgbClr val="C0202F"/>
                </a:solidFill>
                <a:latin typeface="Nimbus Sans Narrow"/>
                <a:ea typeface="Nimbus Sans Narrow"/>
                <a:cs typeface="Nimbus Sans Narrow"/>
              </a:defRPr>
            </a:pPr>
            <a:r>
              <a:rPr sz="2250" b="1">
                <a:solidFill>
                  <a:srgbClr val="C0202F"/>
                </a:solidFill>
                <a:latin typeface="Nimbus Sans Narrow"/>
                <a:ea typeface="Nimbus Sans Narrow"/>
                <a:cs typeface="Nimbus Sans Narrow"/>
              </a:rPr>
              <a:t>02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DC9BB76F-053A-4667-92EE-2FD03B4E4E43}"/>
              </a:ext>
            </a:extLst>
          </p:cNvPr>
          <p:cNvSpPr>
            <a:spLocks noGrp="1"/>
          </p:cNvSpPr>
          <p:nvPr/>
        </p:nvSpPr>
        <p:spPr>
          <a:xfrm>
            <a:off x="1352550" y="3505200"/>
            <a:ext cx="6591300" cy="55245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/>
          <a:p>
            <a:pPr algn="l">
              <a:defRPr sz="2025" b="0">
                <a:solidFill>
                  <a:srgbClr val="06192C"/>
                </a:solidFill>
                <a:latin typeface="Nimbus Sans"/>
                <a:ea typeface="Nimbus Sans"/>
                <a:cs typeface="Nimbus Sans"/>
              </a:defRPr>
            </a:pPr>
            <a:r>
              <a:rPr sz="2025" b="0">
                <a:solidFill>
                  <a:srgbClr val="06192C"/>
                </a:solidFill>
                <a:latin typeface="Nimbus Sans"/>
                <a:ea typeface="Nimbus Sans"/>
                <a:cs typeface="Nimbus Sans"/>
              </a:rPr>
              <a:t>Staffing and check-ins that support safety</a:t>
            </a: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D39C6612-3FBE-41AC-9E5F-E75A138177B4}"/>
              </a:ext>
            </a:extLst>
          </p:cNvPr>
          <p:cNvSpPr>
            <a:spLocks noGrp="1"/>
          </p:cNvSpPr>
          <p:nvPr/>
        </p:nvSpPr>
        <p:spPr>
          <a:xfrm>
            <a:off x="609600" y="4124325"/>
            <a:ext cx="571500" cy="428625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/>
          <a:p>
            <a:pPr algn="l">
              <a:defRPr sz="2250" b="1">
                <a:solidFill>
                  <a:srgbClr val="C0202F"/>
                </a:solidFill>
                <a:latin typeface="Nimbus Sans Narrow"/>
                <a:ea typeface="Nimbus Sans Narrow"/>
                <a:cs typeface="Nimbus Sans Narrow"/>
              </a:defRPr>
            </a:pPr>
            <a:r>
              <a:rPr sz="2250" b="1">
                <a:solidFill>
                  <a:srgbClr val="C0202F"/>
                </a:solidFill>
                <a:latin typeface="Nimbus Sans Narrow"/>
                <a:ea typeface="Nimbus Sans Narrow"/>
                <a:cs typeface="Nimbus Sans Narrow"/>
              </a:rPr>
              <a:t>03</a:t>
            </a: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47C67924-1560-496D-83E9-813C6FA38244}"/>
              </a:ext>
            </a:extLst>
          </p:cNvPr>
          <p:cNvSpPr>
            <a:spLocks noGrp="1"/>
          </p:cNvSpPr>
          <p:nvPr/>
        </p:nvSpPr>
        <p:spPr>
          <a:xfrm>
            <a:off x="1352550" y="4124325"/>
            <a:ext cx="6591300" cy="55245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/>
          <a:p>
            <a:pPr algn="l">
              <a:defRPr sz="2025" b="0">
                <a:solidFill>
                  <a:srgbClr val="06192C"/>
                </a:solidFill>
                <a:latin typeface="Nimbus Sans"/>
                <a:ea typeface="Nimbus Sans"/>
                <a:cs typeface="Nimbus Sans"/>
              </a:defRPr>
            </a:pPr>
            <a:r>
              <a:rPr sz="2025" b="0">
                <a:solidFill>
                  <a:srgbClr val="06192C"/>
                </a:solidFill>
                <a:latin typeface="Nimbus Sans"/>
                <a:ea typeface="Nimbus Sans"/>
                <a:cs typeface="Nimbus Sans"/>
              </a:rPr>
              <a:t>Managers who act on concerns</a:t>
            </a: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10800E74-AD2F-4304-A635-350B6F213A49}"/>
              </a:ext>
            </a:extLst>
          </p:cNvPr>
          <p:cNvSpPr>
            <a:spLocks noGrp="1"/>
          </p:cNvSpPr>
          <p:nvPr/>
        </p:nvSpPr>
        <p:spPr>
          <a:xfrm>
            <a:off x="609600" y="4743450"/>
            <a:ext cx="571500" cy="428625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/>
          <a:p>
            <a:pPr algn="l">
              <a:defRPr sz="2250" b="1">
                <a:solidFill>
                  <a:srgbClr val="C0202F"/>
                </a:solidFill>
                <a:latin typeface="Nimbus Sans Narrow"/>
                <a:ea typeface="Nimbus Sans Narrow"/>
                <a:cs typeface="Nimbus Sans Narrow"/>
              </a:defRPr>
            </a:pPr>
            <a:r>
              <a:rPr sz="2250" b="1">
                <a:solidFill>
                  <a:srgbClr val="C0202F"/>
                </a:solidFill>
                <a:latin typeface="Nimbus Sans Narrow"/>
                <a:ea typeface="Nimbus Sans Narrow"/>
                <a:cs typeface="Nimbus Sans Narrow"/>
              </a:rPr>
              <a:t>04</a:t>
            </a: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5226DCD5-F56B-4C42-9C4C-23194D9B19F9}"/>
              </a:ext>
            </a:extLst>
          </p:cNvPr>
          <p:cNvSpPr>
            <a:spLocks noGrp="1"/>
          </p:cNvSpPr>
          <p:nvPr/>
        </p:nvSpPr>
        <p:spPr>
          <a:xfrm>
            <a:off x="1352550" y="4743450"/>
            <a:ext cx="6591300" cy="55245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/>
          <a:p>
            <a:pPr algn="l">
              <a:defRPr sz="2025" b="0">
                <a:solidFill>
                  <a:srgbClr val="06192C"/>
                </a:solidFill>
                <a:latin typeface="Nimbus Sans"/>
                <a:ea typeface="Nimbus Sans"/>
                <a:cs typeface="Nimbus Sans"/>
              </a:defRPr>
            </a:pPr>
            <a:r>
              <a:rPr sz="2025" b="0">
                <a:solidFill>
                  <a:srgbClr val="06192C"/>
                </a:solidFill>
                <a:latin typeface="Nimbus Sans"/>
                <a:ea typeface="Nimbus Sans"/>
                <a:cs typeface="Nimbus Sans"/>
              </a:rPr>
              <a:t>AI scores that do not penalize reporting</a:t>
            </a: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ABE79004-C858-4573-976D-24C22BEE35B4}"/>
              </a:ext>
            </a:extLst>
          </p:cNvPr>
          <p:cNvSpPr>
            <a:spLocks noGrp="1"/>
          </p:cNvSpPr>
          <p:nvPr/>
        </p:nvSpPr>
        <p:spPr>
          <a:xfrm>
            <a:off x="609600" y="5962650"/>
            <a:ext cx="9906000" cy="2667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/>
          <a:p>
            <a:pPr algn="l">
              <a:defRPr sz="1200" b="0">
                <a:solidFill>
                  <a:srgbClr val="D6E1EB"/>
                </a:solidFill>
                <a:latin typeface="Nimbus Sans"/>
                <a:ea typeface="Nimbus Sans"/>
                <a:cs typeface="Nimbus Sans"/>
              </a:defRPr>
            </a:pPr>
            <a:r>
              <a:rPr sz="1200" b="0">
                <a:solidFill>
                  <a:srgbClr val="D6E1EB"/>
                </a:solidFill>
                <a:latin typeface="Nimbus Sans"/>
                <a:ea typeface="Nimbus Sans"/>
                <a:cs typeface="Nimbus Sans"/>
              </a:rPr>
              <a:t>ILO Working Paper 170, 2026: research on AI and psychosocial work conditions.</a:t>
            </a:r>
          </a:p>
        </p:txBody>
      </p:sp>
    </p:spTree>
    <p:extLst>
      <p:ext uri="{BB962C8B-B14F-4D97-AF65-F5344CB8AC3E}">
        <p14:creationId xmlns:p14="http://schemas.microsoft.com/office/powerpoint/2010/main" val="1418534132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6192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Picture 11"/>
          <p:cNvPicPr>
            <a:picLocks noChangeAspect="1"/>
          </p:cNvPicPr>
          <p:nvPr/>
        </p:nvPicPr>
        <p:blipFill>
          <a:blip r:embed="rId3"/>
          <a:srcRect t="27" b="27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Rectangle 1">
            <a:extLst>
              <a:ext uri="{FF2B5EF4-FFF2-40B4-BE49-F238E27FC236}">
                <a16:creationId xmlns:a16="http://schemas.microsoft.com/office/drawing/2014/main" id="{37684F04-D77F-479C-A406-BD72100C9FA9}"/>
              </a:ext>
            </a:extLst>
          </p:cNvPr>
          <p:cNvSpPr>
            <a:spLocks noGrp="1"/>
          </p:cNvSpPr>
          <p:nvPr/>
        </p:nvSpPr>
        <p:spPr>
          <a:xfrm>
            <a:off x="495300" y="266700"/>
            <a:ext cx="2571750" cy="657225"/>
          </a:xfrm>
          <a:prstGeom prst="rect">
            <a:avLst/>
          </a:prstGeom>
          <a:solidFill>
            <a:srgbClr val="FFFFFF"/>
          </a:solidFill>
          <a:ln w="0">
            <a:noFill/>
          </a:ln>
        </p:spPr>
        <p:txBody>
          <a:bodyPr/>
          <a:lstStyle/>
          <a:p>
            <a:endParaRPr lang="en-CA"/>
          </a:p>
        </p:txBody>
      </p:sp>
      <p:pic>
        <p:nvPicPr>
          <p:cNvPr id="14" name="Picture 13"/>
          <p:cNvPicPr>
            <a:picLocks noChangeAspect="1"/>
          </p:cNvPicPr>
          <p:nvPr/>
        </p:nvPicPr>
        <p:blipFill>
          <a:blip r:embed="rId4"/>
          <a:stretch/>
        </p:blipFill>
        <p:spPr>
          <a:xfrm>
            <a:off x="609640" y="400050"/>
            <a:ext cx="2343069" cy="451390"/>
          </a:xfrm>
          <a:prstGeom prst="rect">
            <a:avLst/>
          </a:prstGeom>
        </p:spPr>
      </p:pic>
      <p:sp>
        <p:nvSpPr>
          <p:cNvPr id="4" name="Rectangle 3">
            <a:extLst>
              <a:ext uri="{FF2B5EF4-FFF2-40B4-BE49-F238E27FC236}">
                <a16:creationId xmlns:a16="http://schemas.microsoft.com/office/drawing/2014/main" id="{9DCB5CD3-5FAB-4B25-8144-E8EFFB7B83F7}"/>
              </a:ext>
            </a:extLst>
          </p:cNvPr>
          <p:cNvSpPr>
            <a:spLocks noGrp="1"/>
          </p:cNvSpPr>
          <p:nvPr/>
        </p:nvSpPr>
        <p:spPr>
          <a:xfrm>
            <a:off x="609600" y="6334125"/>
            <a:ext cx="9810750" cy="2286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/>
          <a:p>
            <a:pPr algn="l">
              <a:defRPr sz="1125" b="1">
                <a:solidFill>
                  <a:srgbClr val="D6E1EB"/>
                </a:solidFill>
                <a:latin typeface="Nimbus Sans"/>
                <a:ea typeface="Nimbus Sans"/>
                <a:cs typeface="Nimbus Sans"/>
              </a:defRPr>
            </a:pPr>
            <a:r>
              <a:rPr sz="1125" b="1">
                <a:solidFill>
                  <a:srgbClr val="D6E1EB"/>
                </a:solidFill>
                <a:latin typeface="Nimbus Sans"/>
                <a:ea typeface="Nimbus Sans"/>
                <a:cs typeface="Nimbus Sans"/>
              </a:rPr>
              <a:t>REAL CASE  /  ONTARIO CONVICTION, 2025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81B7D3B9-3791-4E3F-9C7B-B9552B83DE11}"/>
              </a:ext>
            </a:extLst>
          </p:cNvPr>
          <p:cNvSpPr>
            <a:spLocks noGrp="1"/>
          </p:cNvSpPr>
          <p:nvPr/>
        </p:nvSpPr>
        <p:spPr>
          <a:xfrm>
            <a:off x="11239500" y="6286500"/>
            <a:ext cx="428625" cy="3048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/>
          <a:p>
            <a:pPr algn="l">
              <a:defRPr sz="1650" b="1">
                <a:solidFill>
                  <a:srgbClr val="FFFFFF"/>
                </a:solidFill>
                <a:latin typeface="Nimbus Sans"/>
                <a:ea typeface="Nimbus Sans"/>
                <a:cs typeface="Nimbus Sans"/>
              </a:defRPr>
            </a:pPr>
            <a:r>
              <a:rPr sz="1650" b="1">
                <a:solidFill>
                  <a:srgbClr val="FFFFFF"/>
                </a:solidFill>
                <a:latin typeface="Nimbus Sans"/>
                <a:ea typeface="Nimbus Sans"/>
                <a:cs typeface="Nimbus Sans"/>
              </a:rPr>
              <a:t>12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4DE4D2E5-8D24-453C-871C-724C44F4ED46}"/>
              </a:ext>
            </a:extLst>
          </p:cNvPr>
          <p:cNvSpPr>
            <a:spLocks noGrp="1"/>
          </p:cNvSpPr>
          <p:nvPr/>
        </p:nvSpPr>
        <p:spPr>
          <a:xfrm>
            <a:off x="609600" y="1343025"/>
            <a:ext cx="5715000" cy="600075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/>
          <a:p>
            <a:pPr algn="l">
              <a:defRPr sz="4050" b="1">
                <a:solidFill>
                  <a:srgbClr val="FFFFFF"/>
                </a:solidFill>
                <a:latin typeface="Nimbus Sans Narrow"/>
                <a:ea typeface="Nimbus Sans Narrow"/>
                <a:cs typeface="Nimbus Sans Narrow"/>
              </a:defRPr>
            </a:pPr>
            <a:r>
              <a:rPr sz="4050" b="1">
                <a:solidFill>
                  <a:srgbClr val="FFFFFF"/>
                </a:solidFill>
                <a:latin typeface="Nimbus Sans Narrow"/>
                <a:ea typeface="Nimbus Sans Narrow"/>
                <a:cs typeface="Nimbus Sans Narrow"/>
              </a:rPr>
              <a:t>EL FURNITURE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E7E6E6D6-FB58-4D60-A921-A4E9C7C60964}"/>
              </a:ext>
            </a:extLst>
          </p:cNvPr>
          <p:cNvSpPr>
            <a:spLocks noGrp="1"/>
          </p:cNvSpPr>
          <p:nvPr/>
        </p:nvSpPr>
        <p:spPr>
          <a:xfrm>
            <a:off x="609600" y="1905000"/>
            <a:ext cx="5715000" cy="600075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/>
          <a:p>
            <a:pPr algn="l">
              <a:defRPr sz="4050" b="1">
                <a:solidFill>
                  <a:srgbClr val="FFFFFF"/>
                </a:solidFill>
                <a:latin typeface="Nimbus Sans Narrow"/>
                <a:ea typeface="Nimbus Sans Narrow"/>
                <a:cs typeface="Nimbus Sans Narrow"/>
              </a:defRPr>
            </a:pPr>
            <a:r>
              <a:rPr sz="4050" b="1">
                <a:solidFill>
                  <a:srgbClr val="FFFFFF"/>
                </a:solidFill>
                <a:latin typeface="Nimbus Sans Narrow"/>
                <a:ea typeface="Nimbus Sans Narrow"/>
                <a:cs typeface="Nimbus Sans Narrow"/>
              </a:rPr>
              <a:t>WAREHOUSE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8FA76928-A5BB-486E-BE49-6CF93C371F54}"/>
              </a:ext>
            </a:extLst>
          </p:cNvPr>
          <p:cNvSpPr>
            <a:spLocks noGrp="1"/>
          </p:cNvSpPr>
          <p:nvPr/>
        </p:nvSpPr>
        <p:spPr>
          <a:xfrm>
            <a:off x="581025" y="2714625"/>
            <a:ext cx="5715000" cy="866775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/>
          <a:p>
            <a:pPr algn="l">
              <a:defRPr sz="6150" b="1">
                <a:solidFill>
                  <a:srgbClr val="FF6470"/>
                </a:solidFill>
                <a:latin typeface="Nimbus Sans Narrow"/>
                <a:ea typeface="Nimbus Sans Narrow"/>
                <a:cs typeface="Nimbus Sans Narrow"/>
              </a:defRPr>
            </a:pPr>
            <a:r>
              <a:rPr sz="6150" b="1">
                <a:solidFill>
                  <a:srgbClr val="FF6470"/>
                </a:solidFill>
                <a:latin typeface="Nimbus Sans Narrow"/>
                <a:ea typeface="Nimbus Sans Narrow"/>
                <a:cs typeface="Nimbus Sans Narrow"/>
              </a:rPr>
              <a:t>C$55,000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314A3E27-F220-492E-9421-E31429278BAC}"/>
              </a:ext>
            </a:extLst>
          </p:cNvPr>
          <p:cNvSpPr>
            <a:spLocks noGrp="1"/>
          </p:cNvSpPr>
          <p:nvPr/>
        </p:nvSpPr>
        <p:spPr>
          <a:xfrm>
            <a:off x="609600" y="3705225"/>
            <a:ext cx="5715000" cy="4953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/>
          <a:p>
            <a:pPr algn="l">
              <a:defRPr sz="1950" b="0">
                <a:solidFill>
                  <a:srgbClr val="FFFFFF"/>
                </a:solidFill>
                <a:latin typeface="Nimbus Sans"/>
                <a:ea typeface="Nimbus Sans"/>
                <a:cs typeface="Nimbus Sans"/>
              </a:defRPr>
            </a:pPr>
            <a:r>
              <a:rPr sz="1950" b="0">
                <a:solidFill>
                  <a:srgbClr val="FFFFFF"/>
                </a:solidFill>
                <a:latin typeface="Nimbus Sans"/>
                <a:ea typeface="Nimbus Sans"/>
                <a:cs typeface="Nimbus Sans"/>
              </a:rPr>
              <a:t>Fine, plus 25% victim fine surcharge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11F47FA4-9340-4AD3-ABC6-C7A22E40AA9D}"/>
              </a:ext>
            </a:extLst>
          </p:cNvPr>
          <p:cNvSpPr>
            <a:spLocks noGrp="1"/>
          </p:cNvSpPr>
          <p:nvPr/>
        </p:nvSpPr>
        <p:spPr>
          <a:xfrm>
            <a:off x="609600" y="4572000"/>
            <a:ext cx="5572125" cy="97155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/>
          <a:p>
            <a:pPr algn="l">
              <a:defRPr sz="3000" b="1">
                <a:solidFill>
                  <a:srgbClr val="FFFFFF"/>
                </a:solidFill>
                <a:latin typeface="Nimbus Sans Narrow"/>
                <a:ea typeface="Nimbus Sans Narrow"/>
                <a:cs typeface="Nimbus Sans Narrow"/>
              </a:defRPr>
            </a:pPr>
            <a:r>
              <a:rPr sz="3000" b="1">
                <a:solidFill>
                  <a:srgbClr val="FFFFFF"/>
                </a:solidFill>
                <a:latin typeface="Nimbus Sans Narrow"/>
                <a:ea typeface="Nimbus Sans Narrow"/>
                <a:cs typeface="Nimbus Sans Narrow"/>
              </a:rPr>
              <a:t>Could the worker get</a:t>
            </a:r>
          </a:p>
          <a:p>
            <a:pPr algn="l">
              <a:defRPr sz="3000" b="1">
                <a:solidFill>
                  <a:srgbClr val="FFFFFF"/>
                </a:solidFill>
                <a:latin typeface="Nimbus Sans Narrow"/>
                <a:ea typeface="Nimbus Sans Narrow"/>
                <a:cs typeface="Nimbus Sans Narrow"/>
              </a:defRPr>
            </a:pPr>
            <a:r>
              <a:rPr sz="3000" b="1">
                <a:solidFill>
                  <a:srgbClr val="FFFFFF"/>
                </a:solidFill>
                <a:latin typeface="Nimbus Sans Narrow"/>
                <a:ea typeface="Nimbus Sans Narrow"/>
                <a:cs typeface="Nimbus Sans Narrow"/>
              </a:rPr>
              <a:t>help in time?</a:t>
            </a: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CA1B9D24-8438-4241-A982-F71D59634E03}"/>
              </a:ext>
            </a:extLst>
          </p:cNvPr>
          <p:cNvSpPr>
            <a:spLocks noGrp="1"/>
          </p:cNvSpPr>
          <p:nvPr/>
        </p:nvSpPr>
        <p:spPr>
          <a:xfrm>
            <a:off x="609600" y="5772150"/>
            <a:ext cx="9906000" cy="2667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/>
          <a:p>
            <a:pPr algn="l">
              <a:defRPr sz="1200" b="0">
                <a:solidFill>
                  <a:srgbClr val="D6E1EB"/>
                </a:solidFill>
                <a:latin typeface="Nimbus Sans"/>
                <a:ea typeface="Nimbus Sans"/>
                <a:cs typeface="Nimbus Sans"/>
              </a:defRPr>
            </a:pPr>
            <a:r>
              <a:rPr sz="1200" b="0">
                <a:solidFill>
                  <a:srgbClr val="D6E1EB"/>
                </a:solidFill>
                <a:latin typeface="Nimbus Sans"/>
                <a:ea typeface="Nimbus Sans"/>
                <a:cs typeface="Nimbus Sans"/>
              </a:rPr>
              <a:t>Ontario Newsroom, December 1, 2025. Guilty plea by the restaurant operator.</a:t>
            </a:r>
          </a:p>
        </p:txBody>
      </p:sp>
    </p:spTree>
    <p:extLst>
      <p:ext uri="{BB962C8B-B14F-4D97-AF65-F5344CB8AC3E}">
        <p14:creationId xmlns:p14="http://schemas.microsoft.com/office/powerpoint/2010/main" val="917300444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6192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/>
          <p:cNvPicPr>
            <a:picLocks noChangeAspect="1"/>
          </p:cNvPicPr>
          <p:nvPr/>
        </p:nvPicPr>
        <p:blipFill>
          <a:blip r:embed="rId3"/>
          <a:srcRect t="27" b="27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Rectangle 1">
            <a:extLst>
              <a:ext uri="{FF2B5EF4-FFF2-40B4-BE49-F238E27FC236}">
                <a16:creationId xmlns:a16="http://schemas.microsoft.com/office/drawing/2014/main" id="{26DEA2C6-150C-4ABF-85EF-6246AE19EEA8}"/>
              </a:ext>
            </a:extLst>
          </p:cNvPr>
          <p:cNvSpPr>
            <a:spLocks noGrp="1"/>
          </p:cNvSpPr>
          <p:nvPr/>
        </p:nvSpPr>
        <p:spPr>
          <a:xfrm>
            <a:off x="495300" y="266700"/>
            <a:ext cx="2571750" cy="657225"/>
          </a:xfrm>
          <a:prstGeom prst="rect">
            <a:avLst/>
          </a:prstGeom>
          <a:solidFill>
            <a:srgbClr val="FFFFFF"/>
          </a:solidFill>
          <a:ln w="0">
            <a:noFill/>
          </a:ln>
        </p:spPr>
        <p:txBody>
          <a:bodyPr/>
          <a:lstStyle/>
          <a:p>
            <a:endParaRPr lang="en-CA"/>
          </a:p>
        </p:txBody>
      </p:sp>
      <p:pic>
        <p:nvPicPr>
          <p:cNvPr id="13" name="Picture 12"/>
          <p:cNvPicPr>
            <a:picLocks noChangeAspect="1"/>
          </p:cNvPicPr>
          <p:nvPr/>
        </p:nvPicPr>
        <p:blipFill>
          <a:blip r:embed="rId4"/>
          <a:stretch/>
        </p:blipFill>
        <p:spPr>
          <a:xfrm>
            <a:off x="609640" y="400050"/>
            <a:ext cx="2343069" cy="451390"/>
          </a:xfrm>
          <a:prstGeom prst="rect">
            <a:avLst/>
          </a:prstGeom>
        </p:spPr>
      </p:pic>
      <p:sp>
        <p:nvSpPr>
          <p:cNvPr id="4" name="Rectangle 3">
            <a:extLst>
              <a:ext uri="{FF2B5EF4-FFF2-40B4-BE49-F238E27FC236}">
                <a16:creationId xmlns:a16="http://schemas.microsoft.com/office/drawing/2014/main" id="{28010766-A98E-41CA-9587-B90CC99018BC}"/>
              </a:ext>
            </a:extLst>
          </p:cNvPr>
          <p:cNvSpPr>
            <a:spLocks noGrp="1"/>
          </p:cNvSpPr>
          <p:nvPr/>
        </p:nvSpPr>
        <p:spPr>
          <a:xfrm>
            <a:off x="609600" y="6334125"/>
            <a:ext cx="9810750" cy="2286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/>
          <a:p>
            <a:pPr algn="l">
              <a:defRPr sz="1125" b="1">
                <a:solidFill>
                  <a:srgbClr val="D6E1EB"/>
                </a:solidFill>
                <a:latin typeface="Nimbus Sans"/>
                <a:ea typeface="Nimbus Sans"/>
                <a:cs typeface="Nimbus Sans"/>
              </a:defRPr>
            </a:pPr>
            <a:r>
              <a:rPr sz="1125" b="1">
                <a:solidFill>
                  <a:srgbClr val="D6E1EB"/>
                </a:solidFill>
                <a:latin typeface="Nimbus Sans"/>
                <a:ea typeface="Nimbus Sans"/>
                <a:cs typeface="Nimbus Sans"/>
              </a:rPr>
              <a:t>PERSONAL THREATS AND WORKPLACE SAFETY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4E529353-5D9A-4CD3-AD4C-C7A705E67973}"/>
              </a:ext>
            </a:extLst>
          </p:cNvPr>
          <p:cNvSpPr>
            <a:spLocks noGrp="1"/>
          </p:cNvSpPr>
          <p:nvPr/>
        </p:nvSpPr>
        <p:spPr>
          <a:xfrm>
            <a:off x="11239500" y="6286500"/>
            <a:ext cx="428625" cy="3048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/>
          <a:p>
            <a:pPr algn="l">
              <a:defRPr sz="1650" b="1">
                <a:solidFill>
                  <a:srgbClr val="FFFFFF"/>
                </a:solidFill>
                <a:latin typeface="Nimbus Sans"/>
                <a:ea typeface="Nimbus Sans"/>
                <a:cs typeface="Nimbus Sans"/>
              </a:defRPr>
            </a:pPr>
            <a:r>
              <a:rPr sz="1650" b="1">
                <a:solidFill>
                  <a:srgbClr val="FFFFFF"/>
                </a:solidFill>
                <a:latin typeface="Nimbus Sans"/>
                <a:ea typeface="Nimbus Sans"/>
                <a:cs typeface="Nimbus Sans"/>
              </a:rPr>
              <a:t>13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8C09AEDB-E0C1-4DBE-91F1-455AB6CB2086}"/>
              </a:ext>
            </a:extLst>
          </p:cNvPr>
          <p:cNvSpPr>
            <a:spLocks noGrp="1"/>
          </p:cNvSpPr>
          <p:nvPr/>
        </p:nvSpPr>
        <p:spPr>
          <a:xfrm>
            <a:off x="609600" y="1485900"/>
            <a:ext cx="5905500" cy="733425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/>
          <a:p>
            <a:pPr algn="l">
              <a:defRPr sz="5025" b="1">
                <a:solidFill>
                  <a:srgbClr val="FFFFFF"/>
                </a:solidFill>
                <a:latin typeface="Nimbus Sans Narrow"/>
                <a:ea typeface="Nimbus Sans Narrow"/>
                <a:cs typeface="Nimbus Sans Narrow"/>
              </a:defRPr>
            </a:pPr>
            <a:r>
              <a:rPr sz="5025" b="1">
                <a:solidFill>
                  <a:srgbClr val="FFFFFF"/>
                </a:solidFill>
                <a:latin typeface="Nimbus Sans Narrow"/>
                <a:ea typeface="Nimbus Sans Narrow"/>
                <a:cs typeface="Nimbus Sans Narrow"/>
              </a:rPr>
              <a:t>“I’M AFRAID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0F85AC89-822A-47A7-84B0-EBDDC9AFE883}"/>
              </a:ext>
            </a:extLst>
          </p:cNvPr>
          <p:cNvSpPr>
            <a:spLocks noGrp="1"/>
          </p:cNvSpPr>
          <p:nvPr/>
        </p:nvSpPr>
        <p:spPr>
          <a:xfrm>
            <a:off x="609600" y="2181225"/>
            <a:ext cx="5905500" cy="733425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/>
          <a:p>
            <a:pPr algn="l">
              <a:defRPr sz="5025" b="1">
                <a:solidFill>
                  <a:srgbClr val="FFFFFF"/>
                </a:solidFill>
                <a:latin typeface="Nimbus Sans Narrow"/>
                <a:ea typeface="Nimbus Sans Narrow"/>
                <a:cs typeface="Nimbus Sans Narrow"/>
              </a:defRPr>
            </a:pPr>
            <a:r>
              <a:rPr sz="5025" b="1">
                <a:solidFill>
                  <a:srgbClr val="FFFFFF"/>
                </a:solidFill>
                <a:latin typeface="Nimbus Sans Narrow"/>
                <a:ea typeface="Nimbus Sans Narrow"/>
                <a:cs typeface="Nimbus Sans Narrow"/>
              </a:rPr>
              <a:t>TO COME IN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16ADAD43-A11C-46AB-8A34-0A8F5D6C6DDC}"/>
              </a:ext>
            </a:extLst>
          </p:cNvPr>
          <p:cNvSpPr>
            <a:spLocks noGrp="1"/>
          </p:cNvSpPr>
          <p:nvPr/>
        </p:nvSpPr>
        <p:spPr>
          <a:xfrm>
            <a:off x="609600" y="2876550"/>
            <a:ext cx="5905500" cy="733425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/>
          <a:p>
            <a:pPr algn="l">
              <a:defRPr sz="5025" b="1">
                <a:solidFill>
                  <a:srgbClr val="FFFFFF"/>
                </a:solidFill>
                <a:latin typeface="Nimbus Sans Narrow"/>
                <a:ea typeface="Nimbus Sans Narrow"/>
                <a:cs typeface="Nimbus Sans Narrow"/>
              </a:defRPr>
            </a:pPr>
            <a:r>
              <a:rPr sz="5025" b="1">
                <a:solidFill>
                  <a:srgbClr val="FFFFFF"/>
                </a:solidFill>
                <a:latin typeface="Nimbus Sans Narrow"/>
                <a:ea typeface="Nimbus Sans Narrow"/>
                <a:cs typeface="Nimbus Sans Narrow"/>
              </a:rPr>
              <a:t>TOMORROW.”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F79CA9A4-646E-40AB-B4E0-F86A3B06922E}"/>
              </a:ext>
            </a:extLst>
          </p:cNvPr>
          <p:cNvSpPr>
            <a:spLocks noGrp="1"/>
          </p:cNvSpPr>
          <p:nvPr/>
        </p:nvSpPr>
        <p:spPr>
          <a:xfrm>
            <a:off x="609600" y="4057650"/>
            <a:ext cx="5238750" cy="123825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/>
          <a:p>
            <a:pPr algn="l">
              <a:defRPr sz="2250" b="0">
                <a:solidFill>
                  <a:srgbClr val="D6E1EB"/>
                </a:solidFill>
                <a:latin typeface="Nimbus Sans"/>
                <a:ea typeface="Nimbus Sans"/>
                <a:cs typeface="Nimbus Sans"/>
              </a:defRPr>
            </a:pPr>
            <a:r>
              <a:rPr sz="2250" b="0">
                <a:solidFill>
                  <a:srgbClr val="D6E1EB"/>
                </a:solidFill>
                <a:latin typeface="Nimbus Sans"/>
                <a:ea typeface="Nimbus Sans"/>
                <a:cs typeface="Nimbus Sans"/>
              </a:rPr>
              <a:t>A private concern can require</a:t>
            </a:r>
          </a:p>
          <a:p>
            <a:pPr algn="l">
              <a:defRPr sz="2250" b="0">
                <a:solidFill>
                  <a:srgbClr val="D6E1EB"/>
                </a:solidFill>
                <a:latin typeface="Nimbus Sans"/>
                <a:ea typeface="Nimbus Sans"/>
                <a:cs typeface="Nimbus Sans"/>
              </a:defRPr>
            </a:pPr>
            <a:r>
              <a:rPr sz="2250" b="0">
                <a:solidFill>
                  <a:srgbClr val="D6E1EB"/>
                </a:solidFill>
                <a:latin typeface="Nimbus Sans"/>
                <a:ea typeface="Nimbus Sans"/>
                <a:cs typeface="Nimbus Sans"/>
              </a:rPr>
              <a:t>workplace protection.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5BD77AB6-89D5-41EE-A421-2CED94F16886}"/>
              </a:ext>
            </a:extLst>
          </p:cNvPr>
          <p:cNvSpPr>
            <a:spLocks noGrp="1"/>
          </p:cNvSpPr>
          <p:nvPr/>
        </p:nvSpPr>
        <p:spPr>
          <a:xfrm>
            <a:off x="609600" y="5314950"/>
            <a:ext cx="5715000" cy="3810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/>
          <a:p>
            <a:pPr algn="l">
              <a:defRPr sz="1875" b="1">
                <a:solidFill>
                  <a:srgbClr val="FF6470"/>
                </a:solidFill>
                <a:latin typeface="Nimbus Sans"/>
                <a:ea typeface="Nimbus Sans"/>
                <a:cs typeface="Nimbus Sans"/>
              </a:defRPr>
            </a:pPr>
            <a:r>
              <a:rPr sz="1875" b="1">
                <a:solidFill>
                  <a:srgbClr val="FF6470"/>
                </a:solidFill>
                <a:latin typeface="Nimbus Sans"/>
                <a:ea typeface="Nimbus Sans"/>
                <a:cs typeface="Nimbus Sans"/>
              </a:rPr>
              <a:t>Clear escalation. Appropriate expertise.</a:t>
            </a:r>
          </a:p>
        </p:txBody>
      </p:sp>
    </p:spTree>
    <p:extLst>
      <p:ext uri="{BB962C8B-B14F-4D97-AF65-F5344CB8AC3E}">
        <p14:creationId xmlns:p14="http://schemas.microsoft.com/office/powerpoint/2010/main" val="37840832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6192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/>
          <p:cNvPicPr>
            <a:picLocks noChangeAspect="1"/>
          </p:cNvPicPr>
          <p:nvPr/>
        </p:nvPicPr>
        <p:blipFill>
          <a:blip r:embed="rId3"/>
          <a:srcRect t="27" b="27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Rectangle 1">
            <a:extLst>
              <a:ext uri="{FF2B5EF4-FFF2-40B4-BE49-F238E27FC236}">
                <a16:creationId xmlns:a16="http://schemas.microsoft.com/office/drawing/2014/main" id="{8FAB9C87-B3C1-4C9D-9C8F-B14842CC1E71}"/>
              </a:ext>
            </a:extLst>
          </p:cNvPr>
          <p:cNvSpPr>
            <a:spLocks noGrp="1"/>
          </p:cNvSpPr>
          <p:nvPr/>
        </p:nvSpPr>
        <p:spPr>
          <a:xfrm>
            <a:off x="495300" y="266700"/>
            <a:ext cx="2571750" cy="657225"/>
          </a:xfrm>
          <a:prstGeom prst="rect">
            <a:avLst/>
          </a:prstGeom>
          <a:solidFill>
            <a:srgbClr val="FFFFFF"/>
          </a:solidFill>
          <a:ln w="0">
            <a:noFill/>
          </a:ln>
        </p:spPr>
        <p:txBody>
          <a:bodyPr/>
          <a:lstStyle/>
          <a:p>
            <a:endParaRPr lang="en-CA"/>
          </a:p>
        </p:txBody>
      </p:sp>
      <p:pic>
        <p:nvPicPr>
          <p:cNvPr id="12" name="Picture 11"/>
          <p:cNvPicPr>
            <a:picLocks noChangeAspect="1"/>
          </p:cNvPicPr>
          <p:nvPr/>
        </p:nvPicPr>
        <p:blipFill>
          <a:blip r:embed="rId4"/>
          <a:stretch/>
        </p:blipFill>
        <p:spPr>
          <a:xfrm>
            <a:off x="609640" y="400050"/>
            <a:ext cx="2343069" cy="451390"/>
          </a:xfrm>
          <a:prstGeom prst="rect">
            <a:avLst/>
          </a:prstGeom>
        </p:spPr>
      </p:pic>
      <p:sp>
        <p:nvSpPr>
          <p:cNvPr id="4" name="Rectangle 3">
            <a:extLst>
              <a:ext uri="{FF2B5EF4-FFF2-40B4-BE49-F238E27FC236}">
                <a16:creationId xmlns:a16="http://schemas.microsoft.com/office/drawing/2014/main" id="{3E1AC23C-EF3F-419B-ABB6-2F205AE17E94}"/>
              </a:ext>
            </a:extLst>
          </p:cNvPr>
          <p:cNvSpPr>
            <a:spLocks noGrp="1"/>
          </p:cNvSpPr>
          <p:nvPr/>
        </p:nvSpPr>
        <p:spPr>
          <a:xfrm>
            <a:off x="609600" y="6334125"/>
            <a:ext cx="9810750" cy="2286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/>
          <a:p>
            <a:pPr algn="l">
              <a:defRPr sz="1125" b="1">
                <a:solidFill>
                  <a:srgbClr val="D6E1EB"/>
                </a:solidFill>
                <a:latin typeface="Nimbus Sans"/>
                <a:ea typeface="Nimbus Sans"/>
                <a:cs typeface="Nimbus Sans"/>
              </a:defRPr>
            </a:pPr>
            <a:r>
              <a:rPr sz="1125" b="1">
                <a:solidFill>
                  <a:srgbClr val="D6E1EB"/>
                </a:solidFill>
                <a:latin typeface="Nimbus Sans"/>
                <a:ea typeface="Nimbus Sans"/>
                <a:cs typeface="Nimbus Sans"/>
              </a:rPr>
              <a:t>AI-GENERATED HARASSMENT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C103A1B8-A277-488C-8061-B6073A9180F5}"/>
              </a:ext>
            </a:extLst>
          </p:cNvPr>
          <p:cNvSpPr>
            <a:spLocks noGrp="1"/>
          </p:cNvSpPr>
          <p:nvPr/>
        </p:nvSpPr>
        <p:spPr>
          <a:xfrm>
            <a:off x="11239500" y="6286500"/>
            <a:ext cx="428625" cy="3048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/>
          <a:p>
            <a:pPr algn="l">
              <a:defRPr sz="1650" b="1">
                <a:solidFill>
                  <a:srgbClr val="FFFFFF"/>
                </a:solidFill>
                <a:latin typeface="Nimbus Sans"/>
                <a:ea typeface="Nimbus Sans"/>
                <a:cs typeface="Nimbus Sans"/>
              </a:defRPr>
            </a:pPr>
            <a:r>
              <a:rPr sz="1650" b="1">
                <a:solidFill>
                  <a:srgbClr val="FFFFFF"/>
                </a:solidFill>
                <a:latin typeface="Nimbus Sans"/>
                <a:ea typeface="Nimbus Sans"/>
                <a:cs typeface="Nimbus Sans"/>
              </a:rPr>
              <a:t>14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FA33F265-D051-43CC-9AB1-D04FEB06FC09}"/>
              </a:ext>
            </a:extLst>
          </p:cNvPr>
          <p:cNvSpPr>
            <a:spLocks noGrp="1"/>
          </p:cNvSpPr>
          <p:nvPr/>
        </p:nvSpPr>
        <p:spPr>
          <a:xfrm>
            <a:off x="609600" y="1609725"/>
            <a:ext cx="6572250" cy="733425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/>
          <a:p>
            <a:pPr algn="l">
              <a:defRPr sz="4575" b="1">
                <a:solidFill>
                  <a:srgbClr val="FFFFFF"/>
                </a:solidFill>
                <a:latin typeface="Nimbus Sans Narrow"/>
                <a:ea typeface="Nimbus Sans Narrow"/>
                <a:cs typeface="Nimbus Sans Narrow"/>
              </a:defRPr>
            </a:pPr>
            <a:r>
              <a:rPr sz="4575" b="1">
                <a:solidFill>
                  <a:srgbClr val="FFFFFF"/>
                </a:solidFill>
                <a:latin typeface="Nimbus Sans Narrow"/>
                <a:ea typeface="Nimbus Sans Narrow"/>
                <a:cs typeface="Nimbus Sans Narrow"/>
              </a:rPr>
              <a:t>THE IMAGE IS FAKE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1B7DACB4-C1D1-4EC9-B982-D3DF3956873F}"/>
              </a:ext>
            </a:extLst>
          </p:cNvPr>
          <p:cNvSpPr>
            <a:spLocks noGrp="1"/>
          </p:cNvSpPr>
          <p:nvPr/>
        </p:nvSpPr>
        <p:spPr>
          <a:xfrm>
            <a:off x="609600" y="2305050"/>
            <a:ext cx="6572250" cy="733425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/>
          <a:p>
            <a:pPr algn="l">
              <a:defRPr sz="4575" b="1">
                <a:solidFill>
                  <a:srgbClr val="FF6470"/>
                </a:solidFill>
                <a:latin typeface="Nimbus Sans Narrow"/>
                <a:ea typeface="Nimbus Sans Narrow"/>
                <a:cs typeface="Nimbus Sans Narrow"/>
              </a:defRPr>
            </a:pPr>
            <a:r>
              <a:rPr sz="4575" b="1">
                <a:solidFill>
                  <a:srgbClr val="FF6470"/>
                </a:solidFill>
                <a:latin typeface="Nimbus Sans Narrow"/>
                <a:ea typeface="Nimbus Sans Narrow"/>
                <a:cs typeface="Nimbus Sans Narrow"/>
              </a:rPr>
              <a:t>THE HARM IS REAL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CEDA02C8-496D-4381-A995-440A2CBA9AD8}"/>
              </a:ext>
            </a:extLst>
          </p:cNvPr>
          <p:cNvSpPr>
            <a:spLocks noGrp="1"/>
          </p:cNvSpPr>
          <p:nvPr/>
        </p:nvSpPr>
        <p:spPr>
          <a:xfrm>
            <a:off x="609600" y="3438525"/>
            <a:ext cx="5381625" cy="123825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/>
          <a:p>
            <a:pPr algn="l">
              <a:defRPr sz="2175" b="0">
                <a:solidFill>
                  <a:srgbClr val="D6E1EB"/>
                </a:solidFill>
                <a:latin typeface="Nimbus Sans"/>
                <a:ea typeface="Nimbus Sans"/>
                <a:cs typeface="Nimbus Sans"/>
              </a:defRPr>
            </a:pPr>
            <a:r>
              <a:rPr sz="2175" b="0">
                <a:solidFill>
                  <a:srgbClr val="D6E1EB"/>
                </a:solidFill>
                <a:latin typeface="Nimbus Sans"/>
                <a:ea typeface="Nimbus Sans"/>
                <a:cs typeface="Nimbus Sans"/>
              </a:rPr>
              <a:t>Creating, requesting or circulating</a:t>
            </a:r>
          </a:p>
          <a:p>
            <a:pPr algn="l">
              <a:defRPr sz="2175" b="0">
                <a:solidFill>
                  <a:srgbClr val="D6E1EB"/>
                </a:solidFill>
                <a:latin typeface="Nimbus Sans"/>
                <a:ea typeface="Nimbus Sans"/>
                <a:cs typeface="Nimbus Sans"/>
              </a:defRPr>
            </a:pPr>
            <a:r>
              <a:rPr sz="2175" b="0">
                <a:solidFill>
                  <a:srgbClr val="D6E1EB"/>
                </a:solidFill>
                <a:latin typeface="Nimbus Sans"/>
                <a:ea typeface="Nimbus Sans"/>
                <a:cs typeface="Nimbus Sans"/>
              </a:rPr>
              <a:t>harmful content can raise concerns.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BA468F41-6357-43F3-B7E9-533E1CDEA800}"/>
              </a:ext>
            </a:extLst>
          </p:cNvPr>
          <p:cNvSpPr>
            <a:spLocks noGrp="1"/>
          </p:cNvSpPr>
          <p:nvPr/>
        </p:nvSpPr>
        <p:spPr>
          <a:xfrm>
            <a:off x="609600" y="5038725"/>
            <a:ext cx="5810250" cy="66675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/>
          <a:p>
            <a:pPr algn="l">
              <a:defRPr sz="2175" b="1">
                <a:solidFill>
                  <a:srgbClr val="FFFFFF"/>
                </a:solidFill>
                <a:latin typeface="Nimbus Sans"/>
                <a:ea typeface="Nimbus Sans"/>
                <a:cs typeface="Nimbus Sans"/>
              </a:defRPr>
            </a:pPr>
            <a:r>
              <a:rPr sz="2175" b="1">
                <a:solidFill>
                  <a:srgbClr val="FFFFFF"/>
                </a:solidFill>
                <a:latin typeface="Nimbus Sans"/>
                <a:ea typeface="Nimbus Sans"/>
                <a:cs typeface="Nimbus Sans"/>
              </a:rPr>
              <a:t>Work connection and context matter.</a:t>
            </a:r>
          </a:p>
        </p:txBody>
      </p:sp>
    </p:spTree>
    <p:extLst>
      <p:ext uri="{BB962C8B-B14F-4D97-AF65-F5344CB8AC3E}">
        <p14:creationId xmlns:p14="http://schemas.microsoft.com/office/powerpoint/2010/main" val="1195138279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6192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Picture 15"/>
          <p:cNvPicPr>
            <a:picLocks noChangeAspect="1"/>
          </p:cNvPicPr>
          <p:nvPr/>
        </p:nvPicPr>
        <p:blipFill>
          <a:blip r:embed="rId3"/>
          <a:srcRect t="27" b="27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17" name="Picture 16"/>
          <p:cNvPicPr>
            <a:picLocks noChangeAspect="1"/>
          </p:cNvPicPr>
          <p:nvPr/>
        </p:nvPicPr>
        <p:blipFill>
          <a:blip r:embed="rId4"/>
          <a:stretch/>
        </p:blipFill>
        <p:spPr>
          <a:xfrm>
            <a:off x="609640" y="400050"/>
            <a:ext cx="2343069" cy="451390"/>
          </a:xfrm>
          <a:prstGeom prst="rect">
            <a:avLst/>
          </a:prstGeom>
        </p:spPr>
      </p:pic>
      <p:sp>
        <p:nvSpPr>
          <p:cNvPr id="3" name="Rectangle 2">
            <a:extLst>
              <a:ext uri="{FF2B5EF4-FFF2-40B4-BE49-F238E27FC236}">
                <a16:creationId xmlns:a16="http://schemas.microsoft.com/office/drawing/2014/main" id="{105A848C-A8BA-4F16-9C32-30EDBC2FC781}"/>
              </a:ext>
            </a:extLst>
          </p:cNvPr>
          <p:cNvSpPr>
            <a:spLocks noGrp="1"/>
          </p:cNvSpPr>
          <p:nvPr/>
        </p:nvSpPr>
        <p:spPr>
          <a:xfrm>
            <a:off x="609600" y="6334125"/>
            <a:ext cx="9810750" cy="2286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/>
          <a:p>
            <a:pPr algn="l">
              <a:defRPr sz="1125" b="1">
                <a:solidFill>
                  <a:srgbClr val="D6E1EB"/>
                </a:solidFill>
                <a:latin typeface="Nimbus Sans"/>
                <a:ea typeface="Nimbus Sans"/>
                <a:cs typeface="Nimbus Sans"/>
              </a:defRPr>
            </a:pPr>
            <a:r>
              <a:rPr sz="1125" b="1">
                <a:solidFill>
                  <a:srgbClr val="D6E1EB"/>
                </a:solidFill>
                <a:latin typeface="Nimbus Sans"/>
                <a:ea typeface="Nimbus Sans"/>
                <a:cs typeface="Nimbus Sans"/>
              </a:rPr>
              <a:t>DIGITAL EVIDENCE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73267603-F6AE-4761-9360-21844B28D614}"/>
              </a:ext>
            </a:extLst>
          </p:cNvPr>
          <p:cNvSpPr>
            <a:spLocks noGrp="1"/>
          </p:cNvSpPr>
          <p:nvPr/>
        </p:nvSpPr>
        <p:spPr>
          <a:xfrm>
            <a:off x="11239500" y="6286500"/>
            <a:ext cx="428625" cy="3048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/>
          <a:p>
            <a:pPr algn="l">
              <a:defRPr sz="1650" b="1">
                <a:solidFill>
                  <a:srgbClr val="FFFFFF"/>
                </a:solidFill>
                <a:latin typeface="Nimbus Sans"/>
                <a:ea typeface="Nimbus Sans"/>
                <a:cs typeface="Nimbus Sans"/>
              </a:defRPr>
            </a:pPr>
            <a:r>
              <a:rPr sz="1650" b="1">
                <a:solidFill>
                  <a:srgbClr val="FFFFFF"/>
                </a:solidFill>
                <a:latin typeface="Nimbus Sans"/>
                <a:ea typeface="Nimbus Sans"/>
                <a:cs typeface="Nimbus Sans"/>
              </a:rPr>
              <a:t>15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B68A7CD5-13FE-40BB-8E41-C1520D8A52B6}"/>
              </a:ext>
            </a:extLst>
          </p:cNvPr>
          <p:cNvSpPr>
            <a:spLocks noGrp="1"/>
          </p:cNvSpPr>
          <p:nvPr/>
        </p:nvSpPr>
        <p:spPr>
          <a:xfrm>
            <a:off x="609600" y="1333500"/>
            <a:ext cx="7858125" cy="6477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/>
          <a:p>
            <a:pPr algn="l">
              <a:defRPr sz="4275" b="1">
                <a:solidFill>
                  <a:srgbClr val="06192C"/>
                </a:solidFill>
                <a:latin typeface="Nimbus Sans Narrow"/>
                <a:ea typeface="Nimbus Sans Narrow"/>
                <a:cs typeface="Nimbus Sans Narrow"/>
              </a:defRPr>
            </a:pPr>
            <a:r>
              <a:rPr sz="4275" b="1">
                <a:solidFill>
                  <a:srgbClr val="06192C"/>
                </a:solidFill>
                <a:latin typeface="Nimbus Sans Narrow"/>
                <a:ea typeface="Nimbus Sans Narrow"/>
                <a:cs typeface="Nimbus Sans Narrow"/>
              </a:rPr>
              <a:t>EVIDENCE WITHOUT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B4D4BB54-53D7-40CC-9077-FFBB00FDAB32}"/>
              </a:ext>
            </a:extLst>
          </p:cNvPr>
          <p:cNvSpPr>
            <a:spLocks noGrp="1"/>
          </p:cNvSpPr>
          <p:nvPr/>
        </p:nvSpPr>
        <p:spPr>
          <a:xfrm>
            <a:off x="609600" y="1943100"/>
            <a:ext cx="7858125" cy="6477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/>
          <a:p>
            <a:pPr algn="l">
              <a:defRPr sz="4275" b="1">
                <a:solidFill>
                  <a:srgbClr val="06192C"/>
                </a:solidFill>
                <a:latin typeface="Nimbus Sans Narrow"/>
                <a:ea typeface="Nimbus Sans Narrow"/>
                <a:cs typeface="Nimbus Sans Narrow"/>
              </a:defRPr>
            </a:pPr>
            <a:r>
              <a:rPr sz="4275" b="1">
                <a:solidFill>
                  <a:srgbClr val="06192C"/>
                </a:solidFill>
                <a:latin typeface="Nimbus Sans Narrow"/>
                <a:ea typeface="Nimbus Sans Narrow"/>
                <a:cs typeface="Nimbus Sans Narrow"/>
              </a:rPr>
              <a:t>MORE EXPOSURE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50BBA1DC-974B-46E1-8057-88E390093C00}"/>
              </a:ext>
            </a:extLst>
          </p:cNvPr>
          <p:cNvSpPr>
            <a:spLocks noGrp="1"/>
          </p:cNvSpPr>
          <p:nvPr/>
        </p:nvSpPr>
        <p:spPr>
          <a:xfrm>
            <a:off x="609600" y="2867025"/>
            <a:ext cx="571500" cy="428625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/>
          <a:p>
            <a:pPr algn="l">
              <a:defRPr sz="2250" b="1">
                <a:solidFill>
                  <a:srgbClr val="C0202F"/>
                </a:solidFill>
                <a:latin typeface="Nimbus Sans Narrow"/>
                <a:ea typeface="Nimbus Sans Narrow"/>
                <a:cs typeface="Nimbus Sans Narrow"/>
              </a:defRPr>
            </a:pPr>
            <a:r>
              <a:rPr sz="2250" b="1">
                <a:solidFill>
                  <a:srgbClr val="C0202F"/>
                </a:solidFill>
                <a:latin typeface="Nimbus Sans Narrow"/>
                <a:ea typeface="Nimbus Sans Narrow"/>
                <a:cs typeface="Nimbus Sans Narrow"/>
              </a:rPr>
              <a:t>01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AA39B48A-C9D1-4027-82A4-DDA114D951A8}"/>
              </a:ext>
            </a:extLst>
          </p:cNvPr>
          <p:cNvSpPr>
            <a:spLocks noGrp="1"/>
          </p:cNvSpPr>
          <p:nvPr/>
        </p:nvSpPr>
        <p:spPr>
          <a:xfrm>
            <a:off x="1352550" y="2867025"/>
            <a:ext cx="6591300" cy="55245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/>
          <a:p>
            <a:pPr algn="l">
              <a:defRPr sz="2175" b="0">
                <a:solidFill>
                  <a:srgbClr val="06192C"/>
                </a:solidFill>
                <a:latin typeface="Nimbus Sans"/>
                <a:ea typeface="Nimbus Sans"/>
                <a:cs typeface="Nimbus Sans"/>
              </a:defRPr>
            </a:pPr>
            <a:r>
              <a:rPr sz="2175" b="0">
                <a:solidFill>
                  <a:srgbClr val="06192C"/>
                </a:solidFill>
                <a:latin typeface="Nimbus Sans"/>
                <a:ea typeface="Nimbus Sans"/>
                <a:cs typeface="Nimbus Sans"/>
              </a:rPr>
              <a:t>Use the secure reporting route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D8D79871-A36C-45CD-9AA4-98FE99C597FF}"/>
              </a:ext>
            </a:extLst>
          </p:cNvPr>
          <p:cNvSpPr>
            <a:spLocks noGrp="1"/>
          </p:cNvSpPr>
          <p:nvPr/>
        </p:nvSpPr>
        <p:spPr>
          <a:xfrm>
            <a:off x="609600" y="3486150"/>
            <a:ext cx="571500" cy="428625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/>
          <a:p>
            <a:pPr algn="l">
              <a:defRPr sz="2250" b="1">
                <a:solidFill>
                  <a:srgbClr val="C0202F"/>
                </a:solidFill>
                <a:latin typeface="Nimbus Sans Narrow"/>
                <a:ea typeface="Nimbus Sans Narrow"/>
                <a:cs typeface="Nimbus Sans Narrow"/>
              </a:defRPr>
            </a:pPr>
            <a:r>
              <a:rPr sz="2250" b="1">
                <a:solidFill>
                  <a:srgbClr val="C0202F"/>
                </a:solidFill>
                <a:latin typeface="Nimbus Sans Narrow"/>
                <a:ea typeface="Nimbus Sans Narrow"/>
                <a:cs typeface="Nimbus Sans Narrow"/>
              </a:rPr>
              <a:t>02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6037156D-7161-4209-ABC3-7F1623764C16}"/>
              </a:ext>
            </a:extLst>
          </p:cNvPr>
          <p:cNvSpPr>
            <a:spLocks noGrp="1"/>
          </p:cNvSpPr>
          <p:nvPr/>
        </p:nvSpPr>
        <p:spPr>
          <a:xfrm>
            <a:off x="1352550" y="3486150"/>
            <a:ext cx="6591300" cy="55245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/>
          <a:p>
            <a:pPr algn="l">
              <a:defRPr sz="2175" b="0">
                <a:solidFill>
                  <a:srgbClr val="06192C"/>
                </a:solidFill>
                <a:latin typeface="Nimbus Sans"/>
                <a:ea typeface="Nimbus Sans"/>
                <a:cs typeface="Nimbus Sans"/>
              </a:defRPr>
            </a:pPr>
            <a:r>
              <a:rPr sz="2175" b="0">
                <a:solidFill>
                  <a:srgbClr val="06192C"/>
                </a:solidFill>
                <a:latin typeface="Nimbus Sans"/>
                <a:ea typeface="Nimbus Sans"/>
                <a:cs typeface="Nimbus Sans"/>
              </a:rPr>
              <a:t>Preserve relevant context</a:t>
            </a: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9EDF74D7-8D5D-4904-B2DB-6CAE675DDD71}"/>
              </a:ext>
            </a:extLst>
          </p:cNvPr>
          <p:cNvSpPr>
            <a:spLocks noGrp="1"/>
          </p:cNvSpPr>
          <p:nvPr/>
        </p:nvSpPr>
        <p:spPr>
          <a:xfrm>
            <a:off x="609600" y="4105275"/>
            <a:ext cx="571500" cy="428625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/>
          <a:p>
            <a:pPr algn="l">
              <a:defRPr sz="2250" b="1">
                <a:solidFill>
                  <a:srgbClr val="C0202F"/>
                </a:solidFill>
                <a:latin typeface="Nimbus Sans Narrow"/>
                <a:ea typeface="Nimbus Sans Narrow"/>
                <a:cs typeface="Nimbus Sans Narrow"/>
              </a:defRPr>
            </a:pPr>
            <a:r>
              <a:rPr sz="2250" b="1">
                <a:solidFill>
                  <a:srgbClr val="C0202F"/>
                </a:solidFill>
                <a:latin typeface="Nimbus Sans Narrow"/>
                <a:ea typeface="Nimbus Sans Narrow"/>
                <a:cs typeface="Nimbus Sans Narrow"/>
              </a:rPr>
              <a:t>03</a:t>
            </a: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4427F29F-6C52-44D4-AE16-B9C653956695}"/>
              </a:ext>
            </a:extLst>
          </p:cNvPr>
          <p:cNvSpPr>
            <a:spLocks noGrp="1"/>
          </p:cNvSpPr>
          <p:nvPr/>
        </p:nvSpPr>
        <p:spPr>
          <a:xfrm>
            <a:off x="1352550" y="4105275"/>
            <a:ext cx="6591300" cy="55245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/>
          <a:p>
            <a:pPr algn="l">
              <a:defRPr sz="2175" b="0">
                <a:solidFill>
                  <a:srgbClr val="06192C"/>
                </a:solidFill>
                <a:latin typeface="Nimbus Sans"/>
                <a:ea typeface="Nimbus Sans"/>
                <a:cs typeface="Nimbus Sans"/>
              </a:defRPr>
            </a:pPr>
            <a:r>
              <a:rPr sz="2175" b="0">
                <a:solidFill>
                  <a:srgbClr val="06192C"/>
                </a:solidFill>
                <a:latin typeface="Nimbus Sans"/>
                <a:ea typeface="Nimbus Sans"/>
                <a:cs typeface="Nimbus Sans"/>
              </a:rPr>
              <a:t>Limit access to those who need it</a:t>
            </a: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3107EEA3-6365-4E97-85E1-23CBD49D25F3}"/>
              </a:ext>
            </a:extLst>
          </p:cNvPr>
          <p:cNvSpPr>
            <a:spLocks noGrp="1"/>
          </p:cNvSpPr>
          <p:nvPr/>
        </p:nvSpPr>
        <p:spPr>
          <a:xfrm>
            <a:off x="609600" y="4724400"/>
            <a:ext cx="571500" cy="428625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/>
          <a:p>
            <a:pPr algn="l">
              <a:defRPr sz="2250" b="1">
                <a:solidFill>
                  <a:srgbClr val="C0202F"/>
                </a:solidFill>
                <a:latin typeface="Nimbus Sans Narrow"/>
                <a:ea typeface="Nimbus Sans Narrow"/>
                <a:cs typeface="Nimbus Sans Narrow"/>
              </a:defRPr>
            </a:pPr>
            <a:r>
              <a:rPr sz="2250" b="1">
                <a:solidFill>
                  <a:srgbClr val="C0202F"/>
                </a:solidFill>
                <a:latin typeface="Nimbus Sans Narrow"/>
                <a:ea typeface="Nimbus Sans Narrow"/>
                <a:cs typeface="Nimbus Sans Narrow"/>
              </a:rPr>
              <a:t>04</a:t>
            </a: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AC7F28A6-836A-4DC0-B486-F8FFC6E27C8A}"/>
              </a:ext>
            </a:extLst>
          </p:cNvPr>
          <p:cNvSpPr>
            <a:spLocks noGrp="1"/>
          </p:cNvSpPr>
          <p:nvPr/>
        </p:nvSpPr>
        <p:spPr>
          <a:xfrm>
            <a:off x="1352550" y="4724400"/>
            <a:ext cx="6591300" cy="55245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/>
          <a:p>
            <a:pPr algn="l">
              <a:defRPr sz="2175" b="0">
                <a:solidFill>
                  <a:srgbClr val="06192C"/>
                </a:solidFill>
                <a:latin typeface="Nimbus Sans"/>
                <a:ea typeface="Nimbus Sans"/>
                <a:cs typeface="Nimbus Sans"/>
              </a:defRPr>
            </a:pPr>
            <a:r>
              <a:rPr sz="2175" b="0">
                <a:solidFill>
                  <a:srgbClr val="06192C"/>
                </a:solidFill>
                <a:latin typeface="Nimbus Sans"/>
                <a:ea typeface="Nimbus Sans"/>
                <a:cs typeface="Nimbus Sans"/>
              </a:rPr>
              <a:t>Verify origin and authenticity</a:t>
            </a: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2E7DE120-AD00-47FE-86AA-5AF0DA7522D5}"/>
              </a:ext>
            </a:extLst>
          </p:cNvPr>
          <p:cNvSpPr>
            <a:spLocks noGrp="1"/>
          </p:cNvSpPr>
          <p:nvPr/>
        </p:nvSpPr>
        <p:spPr>
          <a:xfrm>
            <a:off x="609600" y="5962650"/>
            <a:ext cx="9906000" cy="2667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/>
          <a:p>
            <a:pPr algn="l">
              <a:defRPr sz="1200" b="0">
                <a:solidFill>
                  <a:srgbClr val="D6E1EB"/>
                </a:solidFill>
                <a:latin typeface="Nimbus Sans"/>
                <a:ea typeface="Nimbus Sans"/>
                <a:cs typeface="Nimbus Sans"/>
              </a:defRPr>
            </a:pPr>
            <a:r>
              <a:rPr sz="1200" b="0">
                <a:solidFill>
                  <a:srgbClr val="D6E1EB"/>
                </a:solidFill>
                <a:latin typeface="Nimbus Sans"/>
                <a:ea typeface="Nimbus Sans"/>
                <a:cs typeface="Nimbus Sans"/>
              </a:rPr>
              <a:t>Follow your evidence-handling and retention procedures. Avoid broad forwarding.</a:t>
            </a:r>
          </a:p>
        </p:txBody>
      </p:sp>
    </p:spTree>
    <p:extLst>
      <p:ext uri="{BB962C8B-B14F-4D97-AF65-F5344CB8AC3E}">
        <p14:creationId xmlns:p14="http://schemas.microsoft.com/office/powerpoint/2010/main" val="1999985507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6192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/>
          <p:cNvPicPr>
            <a:picLocks noChangeAspect="1"/>
          </p:cNvPicPr>
          <p:nvPr/>
        </p:nvPicPr>
        <p:blipFill>
          <a:blip r:embed="rId3"/>
          <a:srcRect t="27" b="27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Rectangle 1">
            <a:extLst>
              <a:ext uri="{FF2B5EF4-FFF2-40B4-BE49-F238E27FC236}">
                <a16:creationId xmlns:a16="http://schemas.microsoft.com/office/drawing/2014/main" id="{36998782-E513-4EBC-AFE9-94AA49FD4A47}"/>
              </a:ext>
            </a:extLst>
          </p:cNvPr>
          <p:cNvSpPr>
            <a:spLocks noGrp="1"/>
          </p:cNvSpPr>
          <p:nvPr/>
        </p:nvSpPr>
        <p:spPr>
          <a:xfrm>
            <a:off x="495300" y="266700"/>
            <a:ext cx="2571750" cy="657225"/>
          </a:xfrm>
          <a:prstGeom prst="rect">
            <a:avLst/>
          </a:prstGeom>
          <a:solidFill>
            <a:srgbClr val="FFFFFF"/>
          </a:solidFill>
          <a:ln w="0">
            <a:noFill/>
          </a:ln>
        </p:spPr>
        <p:txBody>
          <a:bodyPr/>
          <a:lstStyle/>
          <a:p>
            <a:endParaRPr lang="en-CA"/>
          </a:p>
        </p:txBody>
      </p:sp>
      <p:pic>
        <p:nvPicPr>
          <p:cNvPr id="12" name="Picture 11"/>
          <p:cNvPicPr>
            <a:picLocks noChangeAspect="1"/>
          </p:cNvPicPr>
          <p:nvPr/>
        </p:nvPicPr>
        <p:blipFill>
          <a:blip r:embed="rId4"/>
          <a:stretch/>
        </p:blipFill>
        <p:spPr>
          <a:xfrm>
            <a:off x="609640" y="400050"/>
            <a:ext cx="2343069" cy="451390"/>
          </a:xfrm>
          <a:prstGeom prst="rect">
            <a:avLst/>
          </a:prstGeom>
        </p:spPr>
      </p:pic>
      <p:sp>
        <p:nvSpPr>
          <p:cNvPr id="4" name="Rectangle 3">
            <a:extLst>
              <a:ext uri="{FF2B5EF4-FFF2-40B4-BE49-F238E27FC236}">
                <a16:creationId xmlns:a16="http://schemas.microsoft.com/office/drawing/2014/main" id="{5FC21BA4-56E6-456C-8E47-414BD6B8D094}"/>
              </a:ext>
            </a:extLst>
          </p:cNvPr>
          <p:cNvSpPr>
            <a:spLocks noGrp="1"/>
          </p:cNvSpPr>
          <p:nvPr/>
        </p:nvSpPr>
        <p:spPr>
          <a:xfrm>
            <a:off x="609600" y="6334125"/>
            <a:ext cx="9810750" cy="2286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/>
          <a:p>
            <a:pPr algn="l">
              <a:defRPr sz="1125" b="1">
                <a:solidFill>
                  <a:srgbClr val="D6E1EB"/>
                </a:solidFill>
                <a:latin typeface="Nimbus Sans"/>
                <a:ea typeface="Nimbus Sans"/>
                <a:cs typeface="Nimbus Sans"/>
              </a:defRPr>
            </a:pPr>
            <a:r>
              <a:rPr sz="1125" b="1">
                <a:solidFill>
                  <a:srgbClr val="D6E1EB"/>
                </a:solidFill>
                <a:latin typeface="Nimbus Sans"/>
                <a:ea typeface="Nimbus Sans"/>
                <a:cs typeface="Nimbus Sans"/>
              </a:rPr>
              <a:t>AI AND COMPLAINT HANDLING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A50D21C7-E92F-46D3-B227-48E19CD58856}"/>
              </a:ext>
            </a:extLst>
          </p:cNvPr>
          <p:cNvSpPr>
            <a:spLocks noGrp="1"/>
          </p:cNvSpPr>
          <p:nvPr/>
        </p:nvSpPr>
        <p:spPr>
          <a:xfrm>
            <a:off x="11239500" y="6286500"/>
            <a:ext cx="428625" cy="3048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/>
          <a:p>
            <a:pPr algn="l">
              <a:defRPr sz="1650" b="1">
                <a:solidFill>
                  <a:srgbClr val="FFFFFF"/>
                </a:solidFill>
                <a:latin typeface="Nimbus Sans"/>
                <a:ea typeface="Nimbus Sans"/>
                <a:cs typeface="Nimbus Sans"/>
              </a:defRPr>
            </a:pPr>
            <a:r>
              <a:rPr sz="1650" b="1">
                <a:solidFill>
                  <a:srgbClr val="FFFFFF"/>
                </a:solidFill>
                <a:latin typeface="Nimbus Sans"/>
                <a:ea typeface="Nimbus Sans"/>
                <a:cs typeface="Nimbus Sans"/>
              </a:rPr>
              <a:t>16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3E3B1613-8F9F-4EF3-829E-01684A39D249}"/>
              </a:ext>
            </a:extLst>
          </p:cNvPr>
          <p:cNvSpPr>
            <a:spLocks noGrp="1"/>
          </p:cNvSpPr>
          <p:nvPr/>
        </p:nvSpPr>
        <p:spPr>
          <a:xfrm>
            <a:off x="609600" y="1495425"/>
            <a:ext cx="5810250" cy="74295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/>
          <a:p>
            <a:pPr algn="l">
              <a:defRPr sz="4950" b="1">
                <a:solidFill>
                  <a:srgbClr val="FFFFFF"/>
                </a:solidFill>
                <a:latin typeface="Nimbus Sans Narrow"/>
                <a:ea typeface="Nimbus Sans Narrow"/>
                <a:cs typeface="Nimbus Sans Narrow"/>
              </a:defRPr>
            </a:pPr>
            <a:r>
              <a:rPr sz="4950" b="1">
                <a:solidFill>
                  <a:srgbClr val="FFFFFF"/>
                </a:solidFill>
                <a:latin typeface="Nimbus Sans Narrow"/>
                <a:ea typeface="Nimbus Sans Narrow"/>
                <a:cs typeface="Nimbus Sans Narrow"/>
              </a:rPr>
              <a:t>WHO RECEIVES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5A1031C0-B24A-40FC-B135-4B261ECCA5ED}"/>
              </a:ext>
            </a:extLst>
          </p:cNvPr>
          <p:cNvSpPr>
            <a:spLocks noGrp="1"/>
          </p:cNvSpPr>
          <p:nvPr/>
        </p:nvSpPr>
        <p:spPr>
          <a:xfrm>
            <a:off x="609600" y="2200275"/>
            <a:ext cx="5810250" cy="74295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/>
          <a:p>
            <a:pPr algn="l">
              <a:defRPr sz="4950" b="1">
                <a:solidFill>
                  <a:srgbClr val="FFFFFF"/>
                </a:solidFill>
                <a:latin typeface="Nimbus Sans Narrow"/>
                <a:ea typeface="Nimbus Sans Narrow"/>
                <a:cs typeface="Nimbus Sans Narrow"/>
              </a:defRPr>
            </a:pPr>
            <a:r>
              <a:rPr sz="4950" b="1">
                <a:solidFill>
                  <a:srgbClr val="FFFFFF"/>
                </a:solidFill>
                <a:latin typeface="Nimbus Sans Narrow"/>
                <a:ea typeface="Nimbus Sans Narrow"/>
                <a:cs typeface="Nimbus Sans Narrow"/>
              </a:rPr>
              <a:t>THE REPORT?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0A3B24E6-EAE4-4524-96A0-C1D4A6F7475D}"/>
              </a:ext>
            </a:extLst>
          </p:cNvPr>
          <p:cNvSpPr>
            <a:spLocks noGrp="1"/>
          </p:cNvSpPr>
          <p:nvPr/>
        </p:nvSpPr>
        <p:spPr>
          <a:xfrm>
            <a:off x="609600" y="3276600"/>
            <a:ext cx="5095875" cy="123825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/>
          <a:p>
            <a:pPr algn="l">
              <a:defRPr sz="2325" b="0">
                <a:solidFill>
                  <a:srgbClr val="D6E1EB"/>
                </a:solidFill>
                <a:latin typeface="Nimbus Sans"/>
                <a:ea typeface="Nimbus Sans"/>
                <a:cs typeface="Nimbus Sans"/>
              </a:defRPr>
            </a:pPr>
            <a:r>
              <a:rPr sz="2325" b="0">
                <a:solidFill>
                  <a:srgbClr val="D6E1EB"/>
                </a:solidFill>
                <a:latin typeface="Nimbus Sans"/>
                <a:ea typeface="Nimbus Sans"/>
                <a:cs typeface="Nimbus Sans"/>
              </a:rPr>
              <a:t>An AI answer can sound certain</a:t>
            </a:r>
          </a:p>
          <a:p>
            <a:pPr algn="l">
              <a:defRPr sz="2325" b="0">
                <a:solidFill>
                  <a:srgbClr val="D6E1EB"/>
                </a:solidFill>
                <a:latin typeface="Nimbus Sans"/>
                <a:ea typeface="Nimbus Sans"/>
                <a:cs typeface="Nimbus Sans"/>
              </a:defRPr>
            </a:pPr>
            <a:r>
              <a:rPr sz="2325" b="0">
                <a:solidFill>
                  <a:srgbClr val="D6E1EB"/>
                </a:solidFill>
                <a:latin typeface="Nimbus Sans"/>
                <a:ea typeface="Nimbus Sans"/>
                <a:cs typeface="Nimbus Sans"/>
              </a:rPr>
              <a:t>and still be wrong.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2F2C0FF3-CEB7-45EB-843D-BB1D4BEFCE02}"/>
              </a:ext>
            </a:extLst>
          </p:cNvPr>
          <p:cNvSpPr>
            <a:spLocks noGrp="1"/>
          </p:cNvSpPr>
          <p:nvPr/>
        </p:nvSpPr>
        <p:spPr>
          <a:xfrm>
            <a:off x="609600" y="4495800"/>
            <a:ext cx="5810250" cy="127635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/>
          <a:p>
            <a:pPr algn="l">
              <a:defRPr sz="2100" b="1">
                <a:solidFill>
                  <a:srgbClr val="FF6470"/>
                </a:solidFill>
                <a:latin typeface="Nimbus Sans"/>
                <a:ea typeface="Nimbus Sans"/>
                <a:cs typeface="Nimbus Sans"/>
              </a:defRPr>
            </a:pPr>
            <a:r>
              <a:rPr sz="2100" b="1">
                <a:solidFill>
                  <a:srgbClr val="FF6470"/>
                </a:solidFill>
                <a:latin typeface="Nimbus Sans"/>
                <a:ea typeface="Nimbus Sans"/>
                <a:cs typeface="Nimbus Sans"/>
              </a:rPr>
              <a:t>Approved tools</a:t>
            </a:r>
          </a:p>
          <a:p>
            <a:pPr algn="l">
              <a:defRPr sz="2100" b="1">
                <a:solidFill>
                  <a:srgbClr val="FF6470"/>
                </a:solidFill>
                <a:latin typeface="Nimbus Sans"/>
                <a:ea typeface="Nimbus Sans"/>
                <a:cs typeface="Nimbus Sans"/>
              </a:defRPr>
            </a:pPr>
            <a:r>
              <a:rPr sz="2100" b="1">
                <a:solidFill>
                  <a:srgbClr val="FF6470"/>
                </a:solidFill>
                <a:latin typeface="Nimbus Sans"/>
                <a:ea typeface="Nimbus Sans"/>
                <a:cs typeface="Nimbus Sans"/>
              </a:rPr>
              <a:t>Human accountability</a:t>
            </a:r>
          </a:p>
          <a:p>
            <a:pPr algn="l">
              <a:defRPr sz="2100" b="1">
                <a:solidFill>
                  <a:srgbClr val="FF6470"/>
                </a:solidFill>
                <a:latin typeface="Nimbus Sans"/>
                <a:ea typeface="Nimbus Sans"/>
                <a:cs typeface="Nimbus Sans"/>
              </a:defRPr>
            </a:pPr>
            <a:r>
              <a:rPr sz="2100" b="1">
                <a:solidFill>
                  <a:srgbClr val="FF6470"/>
                </a:solidFill>
                <a:latin typeface="Nimbus Sans"/>
                <a:ea typeface="Nimbus Sans"/>
                <a:cs typeface="Nimbus Sans"/>
              </a:rPr>
              <a:t>A clear route for urgent concerns</a:t>
            </a:r>
          </a:p>
        </p:txBody>
      </p:sp>
    </p:spTree>
    <p:extLst>
      <p:ext uri="{BB962C8B-B14F-4D97-AF65-F5344CB8AC3E}">
        <p14:creationId xmlns:p14="http://schemas.microsoft.com/office/powerpoint/2010/main" val="685220084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6192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Picture 15"/>
          <p:cNvPicPr>
            <a:picLocks noChangeAspect="1"/>
          </p:cNvPicPr>
          <p:nvPr/>
        </p:nvPicPr>
        <p:blipFill>
          <a:blip r:embed="rId3"/>
          <a:srcRect t="27" b="27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17" name="Picture 16"/>
          <p:cNvPicPr>
            <a:picLocks noChangeAspect="1"/>
          </p:cNvPicPr>
          <p:nvPr/>
        </p:nvPicPr>
        <p:blipFill>
          <a:blip r:embed="rId4"/>
          <a:stretch/>
        </p:blipFill>
        <p:spPr>
          <a:xfrm>
            <a:off x="609640" y="400050"/>
            <a:ext cx="2343069" cy="451390"/>
          </a:xfrm>
          <a:prstGeom prst="rect">
            <a:avLst/>
          </a:prstGeom>
        </p:spPr>
      </p:pic>
      <p:sp>
        <p:nvSpPr>
          <p:cNvPr id="3" name="Rectangle 2">
            <a:extLst>
              <a:ext uri="{FF2B5EF4-FFF2-40B4-BE49-F238E27FC236}">
                <a16:creationId xmlns:a16="http://schemas.microsoft.com/office/drawing/2014/main" id="{7DCFFFA2-0535-425D-98DB-1329F93BF96B}"/>
              </a:ext>
            </a:extLst>
          </p:cNvPr>
          <p:cNvSpPr>
            <a:spLocks noGrp="1"/>
          </p:cNvSpPr>
          <p:nvPr/>
        </p:nvSpPr>
        <p:spPr>
          <a:xfrm>
            <a:off x="609600" y="6334125"/>
            <a:ext cx="9810750" cy="2286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/>
          <a:p>
            <a:pPr algn="l">
              <a:defRPr sz="1125" b="1">
                <a:solidFill>
                  <a:srgbClr val="D6E1EB"/>
                </a:solidFill>
                <a:latin typeface="Nimbus Sans"/>
                <a:ea typeface="Nimbus Sans"/>
                <a:cs typeface="Nimbus Sans"/>
              </a:defRPr>
            </a:pPr>
            <a:r>
              <a:rPr sz="1125" b="1">
                <a:solidFill>
                  <a:srgbClr val="D6E1EB"/>
                </a:solidFill>
                <a:latin typeface="Nimbus Sans"/>
                <a:ea typeface="Nimbus Sans"/>
                <a:cs typeface="Nimbus Sans"/>
              </a:rPr>
              <a:t>WORK ACROSS LOCATIONS AND EMPLOYERS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D6E03AB3-5FD0-492B-BF3C-556EEB9854F2}"/>
              </a:ext>
            </a:extLst>
          </p:cNvPr>
          <p:cNvSpPr>
            <a:spLocks noGrp="1"/>
          </p:cNvSpPr>
          <p:nvPr/>
        </p:nvSpPr>
        <p:spPr>
          <a:xfrm>
            <a:off x="11239500" y="6286500"/>
            <a:ext cx="428625" cy="3048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/>
          <a:p>
            <a:pPr algn="l">
              <a:defRPr sz="1650" b="1">
                <a:solidFill>
                  <a:srgbClr val="FFFFFF"/>
                </a:solidFill>
                <a:latin typeface="Nimbus Sans"/>
                <a:ea typeface="Nimbus Sans"/>
                <a:cs typeface="Nimbus Sans"/>
              </a:defRPr>
            </a:pPr>
            <a:r>
              <a:rPr sz="1650" b="1">
                <a:solidFill>
                  <a:srgbClr val="FFFFFF"/>
                </a:solidFill>
                <a:latin typeface="Nimbus Sans"/>
                <a:ea typeface="Nimbus Sans"/>
                <a:cs typeface="Nimbus Sans"/>
              </a:rPr>
              <a:t>17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95C6CC59-752D-4B99-95F8-97BEA4D0176E}"/>
              </a:ext>
            </a:extLst>
          </p:cNvPr>
          <p:cNvSpPr>
            <a:spLocks noGrp="1"/>
          </p:cNvSpPr>
          <p:nvPr/>
        </p:nvSpPr>
        <p:spPr>
          <a:xfrm>
            <a:off x="609600" y="1352550"/>
            <a:ext cx="8334375" cy="619125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/>
          <a:p>
            <a:pPr algn="l">
              <a:defRPr sz="4050" b="1">
                <a:solidFill>
                  <a:srgbClr val="06192C"/>
                </a:solidFill>
                <a:latin typeface="Nimbus Sans Narrow"/>
                <a:ea typeface="Nimbus Sans Narrow"/>
                <a:cs typeface="Nimbus Sans Narrow"/>
              </a:defRPr>
            </a:pPr>
            <a:r>
              <a:rPr sz="4050" b="1">
                <a:solidFill>
                  <a:srgbClr val="06192C"/>
                </a:solidFill>
                <a:latin typeface="Nimbus Sans Narrow"/>
                <a:ea typeface="Nimbus Sans Narrow"/>
                <a:cs typeface="Nimbus Sans Narrow"/>
              </a:rPr>
              <a:t>EVERY WORKER NEEDS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5E438A9B-21BB-4022-A6C0-5C690C069E8D}"/>
              </a:ext>
            </a:extLst>
          </p:cNvPr>
          <p:cNvSpPr>
            <a:spLocks noGrp="1"/>
          </p:cNvSpPr>
          <p:nvPr/>
        </p:nvSpPr>
        <p:spPr>
          <a:xfrm>
            <a:off x="609600" y="1933575"/>
            <a:ext cx="8334375" cy="619125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/>
          <a:p>
            <a:pPr algn="l">
              <a:defRPr sz="4050" b="1">
                <a:solidFill>
                  <a:srgbClr val="06192C"/>
                </a:solidFill>
                <a:latin typeface="Nimbus Sans Narrow"/>
                <a:ea typeface="Nimbus Sans Narrow"/>
                <a:cs typeface="Nimbus Sans Narrow"/>
              </a:defRPr>
            </a:pPr>
            <a:r>
              <a:rPr sz="4050" b="1">
                <a:solidFill>
                  <a:srgbClr val="06192C"/>
                </a:solidFill>
                <a:latin typeface="Nimbus Sans Narrow"/>
                <a:ea typeface="Nimbus Sans Narrow"/>
                <a:cs typeface="Nimbus Sans Narrow"/>
              </a:rPr>
              <a:t>A RESPONSE ROUTE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30C911C9-E0F9-4759-B796-01C70B29DFF3}"/>
              </a:ext>
            </a:extLst>
          </p:cNvPr>
          <p:cNvSpPr>
            <a:spLocks noGrp="1"/>
          </p:cNvSpPr>
          <p:nvPr/>
        </p:nvSpPr>
        <p:spPr>
          <a:xfrm>
            <a:off x="609600" y="2847975"/>
            <a:ext cx="571500" cy="428625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/>
          <a:p>
            <a:pPr algn="l">
              <a:defRPr sz="2250" b="1">
                <a:solidFill>
                  <a:srgbClr val="C0202F"/>
                </a:solidFill>
                <a:latin typeface="Nimbus Sans Narrow"/>
                <a:ea typeface="Nimbus Sans Narrow"/>
                <a:cs typeface="Nimbus Sans Narrow"/>
              </a:defRPr>
            </a:pPr>
            <a:r>
              <a:rPr sz="2250" b="1">
                <a:solidFill>
                  <a:srgbClr val="C0202F"/>
                </a:solidFill>
                <a:latin typeface="Nimbus Sans Narrow"/>
                <a:ea typeface="Nimbus Sans Narrow"/>
                <a:cs typeface="Nimbus Sans Narrow"/>
              </a:rPr>
              <a:t>01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CE17FF74-DAFE-4387-89A1-B81C20F87773}"/>
              </a:ext>
            </a:extLst>
          </p:cNvPr>
          <p:cNvSpPr>
            <a:spLocks noGrp="1"/>
          </p:cNvSpPr>
          <p:nvPr/>
        </p:nvSpPr>
        <p:spPr>
          <a:xfrm>
            <a:off x="1352550" y="2847975"/>
            <a:ext cx="6591300" cy="55245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/>
          <a:p>
            <a:pPr algn="l">
              <a:defRPr sz="2175" b="0">
                <a:solidFill>
                  <a:srgbClr val="06192C"/>
                </a:solidFill>
                <a:latin typeface="Nimbus Sans"/>
                <a:ea typeface="Nimbus Sans"/>
                <a:cs typeface="Nimbus Sans"/>
              </a:defRPr>
            </a:pPr>
            <a:r>
              <a:rPr sz="2175" b="0">
                <a:solidFill>
                  <a:srgbClr val="06192C"/>
                </a:solidFill>
                <a:latin typeface="Nimbus Sans"/>
                <a:ea typeface="Nimbus Sans"/>
                <a:cs typeface="Nimbus Sans"/>
              </a:rPr>
              <a:t>Remote and hybrid staff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FFC52D2B-B63C-44FD-B54D-7B470780437F}"/>
              </a:ext>
            </a:extLst>
          </p:cNvPr>
          <p:cNvSpPr>
            <a:spLocks noGrp="1"/>
          </p:cNvSpPr>
          <p:nvPr/>
        </p:nvSpPr>
        <p:spPr>
          <a:xfrm>
            <a:off x="609600" y="3467100"/>
            <a:ext cx="571500" cy="428625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/>
          <a:p>
            <a:pPr algn="l">
              <a:defRPr sz="2250" b="1">
                <a:solidFill>
                  <a:srgbClr val="C0202F"/>
                </a:solidFill>
                <a:latin typeface="Nimbus Sans Narrow"/>
                <a:ea typeface="Nimbus Sans Narrow"/>
                <a:cs typeface="Nimbus Sans Narrow"/>
              </a:defRPr>
            </a:pPr>
            <a:r>
              <a:rPr sz="2250" b="1">
                <a:solidFill>
                  <a:srgbClr val="C0202F"/>
                </a:solidFill>
                <a:latin typeface="Nimbus Sans Narrow"/>
                <a:ea typeface="Nimbus Sans Narrow"/>
                <a:cs typeface="Nimbus Sans Narrow"/>
              </a:rPr>
              <a:t>02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34780029-8019-4F80-9D30-39157DE1260C}"/>
              </a:ext>
            </a:extLst>
          </p:cNvPr>
          <p:cNvSpPr>
            <a:spLocks noGrp="1"/>
          </p:cNvSpPr>
          <p:nvPr/>
        </p:nvSpPr>
        <p:spPr>
          <a:xfrm>
            <a:off x="1352550" y="3467100"/>
            <a:ext cx="6591300" cy="55245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/>
          <a:p>
            <a:pPr algn="l">
              <a:defRPr sz="2175" b="0">
                <a:solidFill>
                  <a:srgbClr val="06192C"/>
                </a:solidFill>
                <a:latin typeface="Nimbus Sans"/>
                <a:ea typeface="Nimbus Sans"/>
                <a:cs typeface="Nimbus Sans"/>
              </a:defRPr>
            </a:pPr>
            <a:r>
              <a:rPr sz="2175" b="0">
                <a:solidFill>
                  <a:srgbClr val="06192C"/>
                </a:solidFill>
                <a:latin typeface="Nimbus Sans"/>
                <a:ea typeface="Nimbus Sans"/>
                <a:cs typeface="Nimbus Sans"/>
              </a:rPr>
              <a:t>Temporary and contract workers</a:t>
            </a: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C65619BA-481A-4DDA-88B2-F15C617FB900}"/>
              </a:ext>
            </a:extLst>
          </p:cNvPr>
          <p:cNvSpPr>
            <a:spLocks noGrp="1"/>
          </p:cNvSpPr>
          <p:nvPr/>
        </p:nvSpPr>
        <p:spPr>
          <a:xfrm>
            <a:off x="609600" y="4086225"/>
            <a:ext cx="571500" cy="428625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/>
          <a:p>
            <a:pPr algn="l">
              <a:defRPr sz="2250" b="1">
                <a:solidFill>
                  <a:srgbClr val="C0202F"/>
                </a:solidFill>
                <a:latin typeface="Nimbus Sans Narrow"/>
                <a:ea typeface="Nimbus Sans Narrow"/>
                <a:cs typeface="Nimbus Sans Narrow"/>
              </a:defRPr>
            </a:pPr>
            <a:r>
              <a:rPr sz="2250" b="1">
                <a:solidFill>
                  <a:srgbClr val="C0202F"/>
                </a:solidFill>
                <a:latin typeface="Nimbus Sans Narrow"/>
                <a:ea typeface="Nimbus Sans Narrow"/>
                <a:cs typeface="Nimbus Sans Narrow"/>
              </a:rPr>
              <a:t>03</a:t>
            </a: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514CA63C-4EA7-4426-8B0A-C48A86C927D3}"/>
              </a:ext>
            </a:extLst>
          </p:cNvPr>
          <p:cNvSpPr>
            <a:spLocks noGrp="1"/>
          </p:cNvSpPr>
          <p:nvPr/>
        </p:nvSpPr>
        <p:spPr>
          <a:xfrm>
            <a:off x="1352550" y="4086225"/>
            <a:ext cx="6591300" cy="55245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/>
          <a:p>
            <a:pPr algn="l">
              <a:defRPr sz="2175" b="0">
                <a:solidFill>
                  <a:srgbClr val="06192C"/>
                </a:solidFill>
                <a:latin typeface="Nimbus Sans"/>
                <a:ea typeface="Nimbus Sans"/>
                <a:cs typeface="Nimbus Sans"/>
              </a:defRPr>
            </a:pPr>
            <a:r>
              <a:rPr sz="2175" b="0">
                <a:solidFill>
                  <a:srgbClr val="06192C"/>
                </a:solidFill>
                <a:latin typeface="Nimbus Sans"/>
                <a:ea typeface="Nimbus Sans"/>
                <a:cs typeface="Nimbus Sans"/>
              </a:rPr>
              <a:t>After-hours and isolated workers</a:t>
            </a: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9B1D4BD3-1A44-4693-AA6A-B12DB36B1E5F}"/>
              </a:ext>
            </a:extLst>
          </p:cNvPr>
          <p:cNvSpPr>
            <a:spLocks noGrp="1"/>
          </p:cNvSpPr>
          <p:nvPr/>
        </p:nvSpPr>
        <p:spPr>
          <a:xfrm>
            <a:off x="609600" y="4705350"/>
            <a:ext cx="571500" cy="428625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/>
          <a:p>
            <a:pPr algn="l">
              <a:defRPr sz="2250" b="1">
                <a:solidFill>
                  <a:srgbClr val="C0202F"/>
                </a:solidFill>
                <a:latin typeface="Nimbus Sans Narrow"/>
                <a:ea typeface="Nimbus Sans Narrow"/>
                <a:cs typeface="Nimbus Sans Narrow"/>
              </a:defRPr>
            </a:pPr>
            <a:r>
              <a:rPr sz="2250" b="1">
                <a:solidFill>
                  <a:srgbClr val="C0202F"/>
                </a:solidFill>
                <a:latin typeface="Nimbus Sans Narrow"/>
                <a:ea typeface="Nimbus Sans Narrow"/>
                <a:cs typeface="Nimbus Sans Narrow"/>
              </a:rPr>
              <a:t>04</a:t>
            </a: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6729F5B9-E23C-4D35-B4F2-7AAE6FCED183}"/>
              </a:ext>
            </a:extLst>
          </p:cNvPr>
          <p:cNvSpPr>
            <a:spLocks noGrp="1"/>
          </p:cNvSpPr>
          <p:nvPr/>
        </p:nvSpPr>
        <p:spPr>
          <a:xfrm>
            <a:off x="1352550" y="4705350"/>
            <a:ext cx="6591300" cy="55245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/>
          <a:p>
            <a:pPr algn="l">
              <a:defRPr sz="2175" b="0">
                <a:solidFill>
                  <a:srgbClr val="06192C"/>
                </a:solidFill>
                <a:latin typeface="Nimbus Sans"/>
                <a:ea typeface="Nimbus Sans"/>
                <a:cs typeface="Nimbus Sans"/>
              </a:defRPr>
            </a:pPr>
            <a:r>
              <a:rPr sz="2175" b="0">
                <a:solidFill>
                  <a:srgbClr val="06192C"/>
                </a:solidFill>
                <a:latin typeface="Nimbus Sans"/>
                <a:ea typeface="Nimbus Sans"/>
                <a:cs typeface="Nimbus Sans"/>
              </a:rPr>
              <a:t>An alternative to the usual supervisor</a:t>
            </a: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0403E4BE-64A4-4355-BFC8-D31B8D8635F6}"/>
              </a:ext>
            </a:extLst>
          </p:cNvPr>
          <p:cNvSpPr>
            <a:spLocks noGrp="1"/>
          </p:cNvSpPr>
          <p:nvPr/>
        </p:nvSpPr>
        <p:spPr>
          <a:xfrm>
            <a:off x="609600" y="5962650"/>
            <a:ext cx="9906000" cy="2667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/>
          <a:p>
            <a:pPr algn="l">
              <a:defRPr sz="1200" b="0">
                <a:solidFill>
                  <a:srgbClr val="D6E1EB"/>
                </a:solidFill>
                <a:latin typeface="Nimbus Sans"/>
                <a:ea typeface="Nimbus Sans"/>
                <a:cs typeface="Nimbus Sans"/>
              </a:defRPr>
            </a:pPr>
            <a:r>
              <a:rPr sz="1200" b="0">
                <a:solidFill>
                  <a:srgbClr val="D6E1EB"/>
                </a:solidFill>
                <a:latin typeface="Nimbus Sans"/>
                <a:ea typeface="Nimbus Sans"/>
                <a:cs typeface="Nimbus Sans"/>
              </a:rPr>
              <a:t>Ownership and handoffs must be clear between teams and employers.</a:t>
            </a:r>
          </a:p>
        </p:txBody>
      </p:sp>
    </p:spTree>
    <p:extLst>
      <p:ext uri="{BB962C8B-B14F-4D97-AF65-F5344CB8AC3E}">
        <p14:creationId xmlns:p14="http://schemas.microsoft.com/office/powerpoint/2010/main" val="1737071000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6192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/>
          <p:cNvPicPr>
            <a:picLocks noChangeAspect="1"/>
          </p:cNvPicPr>
          <p:nvPr/>
        </p:nvPicPr>
        <p:blipFill>
          <a:blip r:embed="rId3"/>
          <a:srcRect t="27" b="27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Rectangle 1">
            <a:extLst>
              <a:ext uri="{FF2B5EF4-FFF2-40B4-BE49-F238E27FC236}">
                <a16:creationId xmlns:a16="http://schemas.microsoft.com/office/drawing/2014/main" id="{95287B81-17E4-4098-962F-A19B923E91A2}"/>
              </a:ext>
            </a:extLst>
          </p:cNvPr>
          <p:cNvSpPr>
            <a:spLocks noGrp="1"/>
          </p:cNvSpPr>
          <p:nvPr/>
        </p:nvSpPr>
        <p:spPr>
          <a:xfrm>
            <a:off x="495300" y="266700"/>
            <a:ext cx="2571750" cy="657225"/>
          </a:xfrm>
          <a:prstGeom prst="rect">
            <a:avLst/>
          </a:prstGeom>
          <a:solidFill>
            <a:srgbClr val="FFFFFF"/>
          </a:solidFill>
          <a:ln w="0">
            <a:noFill/>
          </a:ln>
        </p:spPr>
        <p:txBody>
          <a:bodyPr/>
          <a:lstStyle/>
          <a:p>
            <a:endParaRPr lang="en-CA"/>
          </a:p>
        </p:txBody>
      </p:sp>
      <p:pic>
        <p:nvPicPr>
          <p:cNvPr id="13" name="Picture 12"/>
          <p:cNvPicPr>
            <a:picLocks noChangeAspect="1"/>
          </p:cNvPicPr>
          <p:nvPr/>
        </p:nvPicPr>
        <p:blipFill>
          <a:blip r:embed="rId4"/>
          <a:stretch/>
        </p:blipFill>
        <p:spPr>
          <a:xfrm>
            <a:off x="609640" y="400050"/>
            <a:ext cx="2343069" cy="451390"/>
          </a:xfrm>
          <a:prstGeom prst="rect">
            <a:avLst/>
          </a:prstGeom>
        </p:spPr>
      </p:pic>
      <p:sp>
        <p:nvSpPr>
          <p:cNvPr id="4" name="Rectangle 3">
            <a:extLst>
              <a:ext uri="{FF2B5EF4-FFF2-40B4-BE49-F238E27FC236}">
                <a16:creationId xmlns:a16="http://schemas.microsoft.com/office/drawing/2014/main" id="{140F48BF-2F5F-418A-A2D0-DF09E4A8B383}"/>
              </a:ext>
            </a:extLst>
          </p:cNvPr>
          <p:cNvSpPr>
            <a:spLocks noGrp="1"/>
          </p:cNvSpPr>
          <p:nvPr/>
        </p:nvSpPr>
        <p:spPr>
          <a:xfrm>
            <a:off x="609600" y="6334125"/>
            <a:ext cx="9810750" cy="2286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/>
          <a:p>
            <a:pPr algn="l">
              <a:defRPr sz="1125" b="1">
                <a:solidFill>
                  <a:srgbClr val="D6E1EB"/>
                </a:solidFill>
                <a:latin typeface="Nimbus Sans"/>
                <a:ea typeface="Nimbus Sans"/>
                <a:cs typeface="Nimbus Sans"/>
              </a:defRPr>
            </a:pPr>
            <a:r>
              <a:rPr sz="1125" b="1">
                <a:solidFill>
                  <a:srgbClr val="D6E1EB"/>
                </a:solidFill>
                <a:latin typeface="Nimbus Sans"/>
                <a:ea typeface="Nimbus Sans"/>
                <a:cs typeface="Nimbus Sans"/>
              </a:rPr>
              <a:t>DISAGREEMENT AND RESPECT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6BD8C886-6F49-444A-8BC8-9936CBE52331}"/>
              </a:ext>
            </a:extLst>
          </p:cNvPr>
          <p:cNvSpPr>
            <a:spLocks noGrp="1"/>
          </p:cNvSpPr>
          <p:nvPr/>
        </p:nvSpPr>
        <p:spPr>
          <a:xfrm>
            <a:off x="11239500" y="6286500"/>
            <a:ext cx="428625" cy="3048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/>
          <a:p>
            <a:pPr algn="l">
              <a:defRPr sz="1650" b="1">
                <a:solidFill>
                  <a:srgbClr val="FFFFFF"/>
                </a:solidFill>
                <a:latin typeface="Nimbus Sans"/>
                <a:ea typeface="Nimbus Sans"/>
                <a:cs typeface="Nimbus Sans"/>
              </a:defRPr>
            </a:pPr>
            <a:r>
              <a:rPr sz="1650" b="1">
                <a:solidFill>
                  <a:srgbClr val="FFFFFF"/>
                </a:solidFill>
                <a:latin typeface="Nimbus Sans"/>
                <a:ea typeface="Nimbus Sans"/>
                <a:cs typeface="Nimbus Sans"/>
              </a:rPr>
              <a:t>18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568EC49A-B8EA-4BE3-83A4-F6A76771AFC2}"/>
              </a:ext>
            </a:extLst>
          </p:cNvPr>
          <p:cNvSpPr>
            <a:spLocks noGrp="1"/>
          </p:cNvSpPr>
          <p:nvPr/>
        </p:nvSpPr>
        <p:spPr>
          <a:xfrm>
            <a:off x="609600" y="1409700"/>
            <a:ext cx="6191250" cy="676275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/>
          <a:p>
            <a:pPr algn="l">
              <a:defRPr sz="4275" b="1">
                <a:solidFill>
                  <a:srgbClr val="FFFFFF"/>
                </a:solidFill>
                <a:latin typeface="Nimbus Sans Narrow"/>
                <a:ea typeface="Nimbus Sans Narrow"/>
                <a:cs typeface="Nimbus Sans Narrow"/>
              </a:defRPr>
            </a:pPr>
            <a:r>
              <a:rPr sz="4275" b="1">
                <a:solidFill>
                  <a:srgbClr val="FFFFFF"/>
                </a:solidFill>
                <a:latin typeface="Nimbus Sans Narrow"/>
                <a:ea typeface="Nimbus Sans Narrow"/>
                <a:cs typeface="Nimbus Sans Narrow"/>
              </a:rPr>
              <a:t>STRONG OPINIONS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0502A938-89CA-41D6-AE5C-B65F4171D09B}"/>
              </a:ext>
            </a:extLst>
          </p:cNvPr>
          <p:cNvSpPr>
            <a:spLocks noGrp="1"/>
          </p:cNvSpPr>
          <p:nvPr/>
        </p:nvSpPr>
        <p:spPr>
          <a:xfrm>
            <a:off x="609600" y="2047875"/>
            <a:ext cx="6191250" cy="676275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/>
          <a:p>
            <a:pPr algn="l">
              <a:defRPr sz="4275" b="1">
                <a:solidFill>
                  <a:srgbClr val="FFFFFF"/>
                </a:solidFill>
                <a:latin typeface="Nimbus Sans Narrow"/>
                <a:ea typeface="Nimbus Sans Narrow"/>
                <a:cs typeface="Nimbus Sans Narrow"/>
              </a:defRPr>
            </a:pPr>
            <a:r>
              <a:rPr sz="4275" b="1">
                <a:solidFill>
                  <a:srgbClr val="FFFFFF"/>
                </a:solidFill>
                <a:latin typeface="Nimbus Sans Narrow"/>
                <a:ea typeface="Nimbus Sans Narrow"/>
                <a:cs typeface="Nimbus Sans Narrow"/>
              </a:rPr>
              <a:t>CLEAR BOUNDARIES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55690895-4D9B-4147-91B3-1A4694023509}"/>
              </a:ext>
            </a:extLst>
          </p:cNvPr>
          <p:cNvSpPr>
            <a:spLocks noGrp="1"/>
          </p:cNvSpPr>
          <p:nvPr/>
        </p:nvSpPr>
        <p:spPr>
          <a:xfrm>
            <a:off x="609600" y="3209925"/>
            <a:ext cx="5286375" cy="123825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/>
          <a:p>
            <a:pPr algn="l">
              <a:defRPr sz="2100" b="0">
                <a:solidFill>
                  <a:srgbClr val="D6E1EB"/>
                </a:solidFill>
                <a:latin typeface="Nimbus Sans"/>
                <a:ea typeface="Nimbus Sans"/>
                <a:cs typeface="Nimbus Sans"/>
              </a:defRPr>
            </a:pPr>
            <a:r>
              <a:rPr sz="2100" b="0">
                <a:solidFill>
                  <a:srgbClr val="D6E1EB"/>
                </a:solidFill>
                <a:latin typeface="Nimbus Sans"/>
                <a:ea typeface="Nimbus Sans"/>
                <a:cs typeface="Nimbus Sans"/>
              </a:rPr>
              <a:t>Address personal attacks, threats</a:t>
            </a:r>
          </a:p>
          <a:p>
            <a:pPr algn="l">
              <a:defRPr sz="2100" b="0">
                <a:solidFill>
                  <a:srgbClr val="D6E1EB"/>
                </a:solidFill>
                <a:latin typeface="Nimbus Sans"/>
                <a:ea typeface="Nimbus Sans"/>
                <a:cs typeface="Nimbus Sans"/>
              </a:defRPr>
            </a:pPr>
            <a:r>
              <a:rPr sz="2100" b="0">
                <a:solidFill>
                  <a:srgbClr val="D6E1EB"/>
                </a:solidFill>
                <a:latin typeface="Nimbus Sans"/>
                <a:ea typeface="Nimbus Sans"/>
                <a:cs typeface="Nimbus Sans"/>
              </a:rPr>
              <a:t>and targeted abuse consistently.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F3408619-18EA-4910-A81E-9923FD90AF8C}"/>
              </a:ext>
            </a:extLst>
          </p:cNvPr>
          <p:cNvSpPr>
            <a:spLocks noGrp="1"/>
          </p:cNvSpPr>
          <p:nvPr/>
        </p:nvSpPr>
        <p:spPr>
          <a:xfrm>
            <a:off x="609600" y="4686300"/>
            <a:ext cx="5619750" cy="9525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/>
          <a:p>
            <a:pPr algn="l">
              <a:defRPr sz="2175" b="1">
                <a:solidFill>
                  <a:srgbClr val="FF6470"/>
                </a:solidFill>
                <a:latin typeface="Nimbus Sans"/>
                <a:ea typeface="Nimbus Sans"/>
                <a:cs typeface="Nimbus Sans"/>
              </a:defRPr>
            </a:pPr>
            <a:r>
              <a:rPr sz="2175" b="1">
                <a:solidFill>
                  <a:srgbClr val="FF6470"/>
                </a:solidFill>
                <a:latin typeface="Nimbus Sans"/>
                <a:ea typeface="Nimbus Sans"/>
                <a:cs typeface="Nimbus Sans"/>
              </a:rPr>
              <a:t>Leave room to challenge decisions</a:t>
            </a:r>
          </a:p>
          <a:p>
            <a:pPr algn="l">
              <a:defRPr sz="2175" b="1">
                <a:solidFill>
                  <a:srgbClr val="FF6470"/>
                </a:solidFill>
                <a:latin typeface="Nimbus Sans"/>
                <a:ea typeface="Nimbus Sans"/>
                <a:cs typeface="Nimbus Sans"/>
              </a:defRPr>
            </a:pPr>
            <a:r>
              <a:rPr sz="2175" b="1">
                <a:solidFill>
                  <a:srgbClr val="FF6470"/>
                </a:solidFill>
                <a:latin typeface="Nimbus Sans"/>
                <a:ea typeface="Nimbus Sans"/>
                <a:cs typeface="Nimbus Sans"/>
              </a:rPr>
              <a:t>and raise legitimate concerns.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FB9F2CBD-8571-47C9-8FC9-64EF8B9CB82B}"/>
              </a:ext>
            </a:extLst>
          </p:cNvPr>
          <p:cNvSpPr>
            <a:spLocks noGrp="1"/>
          </p:cNvSpPr>
          <p:nvPr/>
        </p:nvSpPr>
        <p:spPr>
          <a:xfrm>
            <a:off x="609600" y="5772150"/>
            <a:ext cx="9906000" cy="2667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/>
          <a:p>
            <a:pPr algn="l">
              <a:defRPr sz="1200" b="0">
                <a:solidFill>
                  <a:srgbClr val="D6E1EB"/>
                </a:solidFill>
                <a:latin typeface="Nimbus Sans"/>
                <a:ea typeface="Nimbus Sans"/>
                <a:cs typeface="Nimbus Sans"/>
              </a:defRPr>
            </a:pPr>
            <a:r>
              <a:rPr sz="1200" b="0">
                <a:solidFill>
                  <a:srgbClr val="D6E1EB"/>
                </a:solidFill>
                <a:latin typeface="Nimbus Sans"/>
                <a:ea typeface="Nimbus Sans"/>
                <a:cs typeface="Nimbus Sans"/>
              </a:rPr>
              <a:t>Respect rules must account for applicable legal rights.</a:t>
            </a:r>
          </a:p>
        </p:txBody>
      </p:sp>
    </p:spTree>
    <p:extLst>
      <p:ext uri="{BB962C8B-B14F-4D97-AF65-F5344CB8AC3E}">
        <p14:creationId xmlns:p14="http://schemas.microsoft.com/office/powerpoint/2010/main" val="656182480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6192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/>
          <p:cNvPicPr>
            <a:picLocks noChangeAspect="1"/>
          </p:cNvPicPr>
          <p:nvPr/>
        </p:nvPicPr>
        <p:blipFill>
          <a:blip r:embed="rId3"/>
          <a:srcRect t="27" b="27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Rectangle 1">
            <a:extLst>
              <a:ext uri="{FF2B5EF4-FFF2-40B4-BE49-F238E27FC236}">
                <a16:creationId xmlns:a16="http://schemas.microsoft.com/office/drawing/2014/main" id="{D72D776C-6A9C-4E80-A1BB-7347379FD473}"/>
              </a:ext>
            </a:extLst>
          </p:cNvPr>
          <p:cNvSpPr>
            <a:spLocks noGrp="1"/>
          </p:cNvSpPr>
          <p:nvPr/>
        </p:nvSpPr>
        <p:spPr>
          <a:xfrm>
            <a:off x="495300" y="266700"/>
            <a:ext cx="2571750" cy="657225"/>
          </a:xfrm>
          <a:prstGeom prst="rect">
            <a:avLst/>
          </a:prstGeom>
          <a:solidFill>
            <a:srgbClr val="FFFFFF"/>
          </a:solidFill>
          <a:ln w="0">
            <a:noFill/>
          </a:ln>
        </p:spPr>
        <p:txBody>
          <a:bodyPr/>
          <a:lstStyle/>
          <a:p>
            <a:endParaRPr lang="en-CA"/>
          </a:p>
        </p:txBody>
      </p:sp>
      <p:pic>
        <p:nvPicPr>
          <p:cNvPr id="12" name="Picture 11"/>
          <p:cNvPicPr>
            <a:picLocks noChangeAspect="1"/>
          </p:cNvPicPr>
          <p:nvPr/>
        </p:nvPicPr>
        <p:blipFill>
          <a:blip r:embed="rId4"/>
          <a:stretch/>
        </p:blipFill>
        <p:spPr>
          <a:xfrm>
            <a:off x="609640" y="400050"/>
            <a:ext cx="2343069" cy="451390"/>
          </a:xfrm>
          <a:prstGeom prst="rect">
            <a:avLst/>
          </a:prstGeom>
        </p:spPr>
      </p:pic>
      <p:sp>
        <p:nvSpPr>
          <p:cNvPr id="4" name="Rectangle 3">
            <a:extLst>
              <a:ext uri="{FF2B5EF4-FFF2-40B4-BE49-F238E27FC236}">
                <a16:creationId xmlns:a16="http://schemas.microsoft.com/office/drawing/2014/main" id="{F56C4338-DA10-4C60-A484-445CDA59DFE3}"/>
              </a:ext>
            </a:extLst>
          </p:cNvPr>
          <p:cNvSpPr>
            <a:spLocks noGrp="1"/>
          </p:cNvSpPr>
          <p:nvPr/>
        </p:nvSpPr>
        <p:spPr>
          <a:xfrm>
            <a:off x="609600" y="6334125"/>
            <a:ext cx="9810750" cy="2286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/>
          <a:p>
            <a:pPr algn="l">
              <a:defRPr sz="1125" b="1">
                <a:solidFill>
                  <a:srgbClr val="D6E1EB"/>
                </a:solidFill>
                <a:latin typeface="Nimbus Sans"/>
                <a:ea typeface="Nimbus Sans"/>
                <a:cs typeface="Nimbus Sans"/>
              </a:defRPr>
            </a:pPr>
            <a:r>
              <a:rPr sz="1125" b="1">
                <a:solidFill>
                  <a:srgbClr val="D6E1EB"/>
                </a:solidFill>
                <a:latin typeface="Nimbus Sans"/>
                <a:ea typeface="Nimbus Sans"/>
                <a:cs typeface="Nimbus Sans"/>
              </a:rPr>
              <a:t>RETALIATION AND FOLLOW-THROUGH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AF8BEF35-24FA-407D-A96B-C1C3C5D5E86B}"/>
              </a:ext>
            </a:extLst>
          </p:cNvPr>
          <p:cNvSpPr>
            <a:spLocks noGrp="1"/>
          </p:cNvSpPr>
          <p:nvPr/>
        </p:nvSpPr>
        <p:spPr>
          <a:xfrm>
            <a:off x="11239500" y="6286500"/>
            <a:ext cx="428625" cy="3048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/>
          <a:p>
            <a:pPr algn="l">
              <a:defRPr sz="1650" b="1">
                <a:solidFill>
                  <a:srgbClr val="FFFFFF"/>
                </a:solidFill>
                <a:latin typeface="Nimbus Sans"/>
                <a:ea typeface="Nimbus Sans"/>
                <a:cs typeface="Nimbus Sans"/>
              </a:defRPr>
            </a:pPr>
            <a:r>
              <a:rPr sz="1650" b="1">
                <a:solidFill>
                  <a:srgbClr val="FFFFFF"/>
                </a:solidFill>
                <a:latin typeface="Nimbus Sans"/>
                <a:ea typeface="Nimbus Sans"/>
                <a:cs typeface="Nimbus Sans"/>
              </a:rPr>
              <a:t>19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C9E5EE1F-5944-4047-B12A-F07BF638A2EB}"/>
              </a:ext>
            </a:extLst>
          </p:cNvPr>
          <p:cNvSpPr>
            <a:spLocks noGrp="1"/>
          </p:cNvSpPr>
          <p:nvPr/>
        </p:nvSpPr>
        <p:spPr>
          <a:xfrm>
            <a:off x="609600" y="1495425"/>
            <a:ext cx="6286500" cy="695325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/>
          <a:p>
            <a:pPr algn="l">
              <a:defRPr sz="4350" b="1">
                <a:solidFill>
                  <a:srgbClr val="FFFFFF"/>
                </a:solidFill>
                <a:latin typeface="Nimbus Sans Narrow"/>
                <a:ea typeface="Nimbus Sans Narrow"/>
                <a:cs typeface="Nimbus Sans Narrow"/>
              </a:defRPr>
            </a:pPr>
            <a:r>
              <a:rPr sz="4350" b="1">
                <a:solidFill>
                  <a:srgbClr val="FFFFFF"/>
                </a:solidFill>
                <a:latin typeface="Nimbus Sans Narrow"/>
                <a:ea typeface="Nimbus Sans Narrow"/>
                <a:cs typeface="Nimbus Sans Narrow"/>
              </a:rPr>
              <a:t>WHAT CHANGES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79CC1698-A8B7-4520-A386-B9037AE18A27}"/>
              </a:ext>
            </a:extLst>
          </p:cNvPr>
          <p:cNvSpPr>
            <a:spLocks noGrp="1"/>
          </p:cNvSpPr>
          <p:nvPr/>
        </p:nvSpPr>
        <p:spPr>
          <a:xfrm>
            <a:off x="609600" y="2152650"/>
            <a:ext cx="6286500" cy="695325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/>
          <a:p>
            <a:pPr algn="l">
              <a:defRPr sz="4350" b="1">
                <a:solidFill>
                  <a:srgbClr val="FFFFFF"/>
                </a:solidFill>
                <a:latin typeface="Nimbus Sans Narrow"/>
                <a:ea typeface="Nimbus Sans Narrow"/>
                <a:cs typeface="Nimbus Sans Narrow"/>
              </a:defRPr>
            </a:pPr>
            <a:r>
              <a:rPr sz="4350" b="1">
                <a:solidFill>
                  <a:srgbClr val="FFFFFF"/>
                </a:solidFill>
                <a:latin typeface="Nimbus Sans Narrow"/>
                <a:ea typeface="Nimbus Sans Narrow"/>
                <a:cs typeface="Nimbus Sans Narrow"/>
              </a:rPr>
              <a:t>AFTER THE REPORT?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7593237A-57A3-4135-8D43-05E9FDAD6A4A}"/>
              </a:ext>
            </a:extLst>
          </p:cNvPr>
          <p:cNvSpPr>
            <a:spLocks noGrp="1"/>
          </p:cNvSpPr>
          <p:nvPr/>
        </p:nvSpPr>
        <p:spPr>
          <a:xfrm>
            <a:off x="609600" y="3333750"/>
            <a:ext cx="5334000" cy="123825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/>
          <a:p>
            <a:pPr algn="l">
              <a:defRPr sz="2250" b="0">
                <a:solidFill>
                  <a:srgbClr val="D6E1EB"/>
                </a:solidFill>
                <a:latin typeface="Nimbus Sans"/>
                <a:ea typeface="Nimbus Sans"/>
                <a:cs typeface="Nimbus Sans"/>
              </a:defRPr>
            </a:pPr>
            <a:r>
              <a:rPr sz="2250" b="0">
                <a:solidFill>
                  <a:srgbClr val="D6E1EB"/>
                </a:solidFill>
                <a:latin typeface="Nimbus Sans"/>
                <a:ea typeface="Nimbus Sans"/>
                <a:cs typeface="Nimbus Sans"/>
              </a:rPr>
              <a:t>Shifts. Hours. Assignments.</a:t>
            </a:r>
          </a:p>
          <a:p>
            <a:pPr algn="l">
              <a:defRPr sz="2250" b="0">
                <a:solidFill>
                  <a:srgbClr val="D6E1EB"/>
                </a:solidFill>
                <a:latin typeface="Nimbus Sans"/>
                <a:ea typeface="Nimbus Sans"/>
                <a:cs typeface="Nimbus Sans"/>
              </a:defRPr>
            </a:pPr>
            <a:r>
              <a:rPr sz="2250" b="0">
                <a:solidFill>
                  <a:srgbClr val="D6E1EB"/>
                </a:solidFill>
                <a:latin typeface="Nimbus Sans"/>
                <a:ea typeface="Nimbus Sans"/>
                <a:cs typeface="Nimbus Sans"/>
              </a:rPr>
              <a:t>Access to opportunities.</a:t>
            </a:r>
          </a:p>
          <a:p>
            <a:pPr algn="l">
              <a:defRPr sz="2250" b="0">
                <a:solidFill>
                  <a:srgbClr val="D6E1EB"/>
                </a:solidFill>
                <a:latin typeface="Nimbus Sans"/>
                <a:ea typeface="Nimbus Sans"/>
                <a:cs typeface="Nimbus Sans"/>
              </a:defRPr>
            </a:pPr>
            <a:r>
              <a:rPr sz="2250" b="0">
                <a:solidFill>
                  <a:srgbClr val="D6E1EB"/>
                </a:solidFill>
                <a:latin typeface="Nimbus Sans"/>
                <a:ea typeface="Nimbus Sans"/>
                <a:cs typeface="Nimbus Sans"/>
              </a:rPr>
              <a:t>Treatment by coworkers.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43F6B3DD-256E-46C5-844F-F01A968430F6}"/>
              </a:ext>
            </a:extLst>
          </p:cNvPr>
          <p:cNvSpPr>
            <a:spLocks noGrp="1"/>
          </p:cNvSpPr>
          <p:nvPr/>
        </p:nvSpPr>
        <p:spPr>
          <a:xfrm>
            <a:off x="609600" y="5095875"/>
            <a:ext cx="5715000" cy="542925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/>
          <a:p>
            <a:pPr algn="l">
              <a:defRPr sz="2775" b="1">
                <a:solidFill>
                  <a:srgbClr val="FF6470"/>
                </a:solidFill>
                <a:latin typeface="Nimbus Sans Narrow"/>
                <a:ea typeface="Nimbus Sans Narrow"/>
                <a:cs typeface="Nimbus Sans Narrow"/>
              </a:defRPr>
            </a:pPr>
            <a:r>
              <a:rPr sz="2775" b="1">
                <a:solidFill>
                  <a:srgbClr val="FF6470"/>
                </a:solidFill>
                <a:latin typeface="Nimbus Sans Narrow"/>
                <a:ea typeface="Nimbus Sans Narrow"/>
                <a:cs typeface="Nimbus Sans Narrow"/>
              </a:rPr>
              <a:t>Someone needs to check.</a:t>
            </a:r>
          </a:p>
        </p:txBody>
      </p:sp>
    </p:spTree>
    <p:extLst>
      <p:ext uri="{BB962C8B-B14F-4D97-AF65-F5344CB8AC3E}">
        <p14:creationId xmlns:p14="http://schemas.microsoft.com/office/powerpoint/2010/main" val="143579024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6192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Picture 15"/>
          <p:cNvPicPr>
            <a:picLocks noChangeAspect="1"/>
          </p:cNvPicPr>
          <p:nvPr/>
        </p:nvPicPr>
        <p:blipFill>
          <a:blip r:embed="rId3"/>
          <a:srcRect t="27" b="27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17" name="Picture 16"/>
          <p:cNvPicPr>
            <a:picLocks noChangeAspect="1"/>
          </p:cNvPicPr>
          <p:nvPr/>
        </p:nvPicPr>
        <p:blipFill>
          <a:blip r:embed="rId4"/>
          <a:stretch/>
        </p:blipFill>
        <p:spPr>
          <a:xfrm>
            <a:off x="609640" y="400050"/>
            <a:ext cx="2343069" cy="451390"/>
          </a:xfrm>
          <a:prstGeom prst="rect">
            <a:avLst/>
          </a:prstGeom>
        </p:spPr>
      </p:pic>
      <p:sp>
        <p:nvSpPr>
          <p:cNvPr id="3" name="Rectangle 2">
            <a:extLst>
              <a:ext uri="{FF2B5EF4-FFF2-40B4-BE49-F238E27FC236}">
                <a16:creationId xmlns:a16="http://schemas.microsoft.com/office/drawing/2014/main" id="{145AD2C1-C42D-4C61-B537-B72F877B8CFF}"/>
              </a:ext>
            </a:extLst>
          </p:cNvPr>
          <p:cNvSpPr>
            <a:spLocks noGrp="1"/>
          </p:cNvSpPr>
          <p:nvPr/>
        </p:nvSpPr>
        <p:spPr>
          <a:xfrm>
            <a:off x="609600" y="6334125"/>
            <a:ext cx="9810750" cy="2286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/>
          <a:p>
            <a:pPr algn="l">
              <a:defRPr sz="1125" b="1">
                <a:solidFill>
                  <a:srgbClr val="D6E1EB"/>
                </a:solidFill>
                <a:latin typeface="Nimbus Sans"/>
                <a:ea typeface="Nimbus Sans"/>
                <a:cs typeface="Nimbus Sans"/>
              </a:defRPr>
            </a:pPr>
            <a:r>
              <a:rPr sz="1125" b="1">
                <a:solidFill>
                  <a:srgbClr val="D6E1EB"/>
                </a:solidFill>
                <a:latin typeface="Nimbus Sans"/>
                <a:ea typeface="Nimbus Sans"/>
                <a:cs typeface="Nimbus Sans"/>
              </a:rPr>
              <a:t>TRAINING BY ROLE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D6176B71-243E-47AA-A877-2BEB828AB46F}"/>
              </a:ext>
            </a:extLst>
          </p:cNvPr>
          <p:cNvSpPr>
            <a:spLocks noGrp="1"/>
          </p:cNvSpPr>
          <p:nvPr/>
        </p:nvSpPr>
        <p:spPr>
          <a:xfrm>
            <a:off x="11239500" y="6286500"/>
            <a:ext cx="428625" cy="3048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/>
          <a:p>
            <a:pPr algn="l">
              <a:defRPr sz="1650" b="1">
                <a:solidFill>
                  <a:srgbClr val="FFFFFF"/>
                </a:solidFill>
                <a:latin typeface="Nimbus Sans"/>
                <a:ea typeface="Nimbus Sans"/>
                <a:cs typeface="Nimbus Sans"/>
              </a:defRPr>
            </a:pPr>
            <a:r>
              <a:rPr sz="1650" b="1">
                <a:solidFill>
                  <a:srgbClr val="FFFFFF"/>
                </a:solidFill>
                <a:latin typeface="Nimbus Sans"/>
                <a:ea typeface="Nimbus Sans"/>
                <a:cs typeface="Nimbus Sans"/>
              </a:rPr>
              <a:t>20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CD0C3B06-5870-443E-9E88-1ACBB3A55B9E}"/>
              </a:ext>
            </a:extLst>
          </p:cNvPr>
          <p:cNvSpPr>
            <a:spLocks noGrp="1"/>
          </p:cNvSpPr>
          <p:nvPr/>
        </p:nvSpPr>
        <p:spPr>
          <a:xfrm>
            <a:off x="609600" y="1304925"/>
            <a:ext cx="8382000" cy="6096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/>
          <a:p>
            <a:pPr algn="l">
              <a:defRPr sz="4125" b="1">
                <a:solidFill>
                  <a:srgbClr val="06192C"/>
                </a:solidFill>
                <a:latin typeface="Nimbus Sans Narrow"/>
                <a:ea typeface="Nimbus Sans Narrow"/>
                <a:cs typeface="Nimbus Sans Narrow"/>
              </a:defRPr>
            </a:pPr>
            <a:r>
              <a:rPr sz="4125" b="1">
                <a:solidFill>
                  <a:srgbClr val="06192C"/>
                </a:solidFill>
                <a:latin typeface="Nimbus Sans Narrow"/>
                <a:ea typeface="Nimbus Sans Narrow"/>
                <a:cs typeface="Nimbus Sans Narrow"/>
              </a:rPr>
              <a:t>DIFFERENT ROLES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3A61469C-CFBF-4855-B997-1F7493125CB8}"/>
              </a:ext>
            </a:extLst>
          </p:cNvPr>
          <p:cNvSpPr>
            <a:spLocks noGrp="1"/>
          </p:cNvSpPr>
          <p:nvPr/>
        </p:nvSpPr>
        <p:spPr>
          <a:xfrm>
            <a:off x="609600" y="1876425"/>
            <a:ext cx="8382000" cy="6096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/>
          <a:p>
            <a:pPr algn="l">
              <a:defRPr sz="4125" b="1">
                <a:solidFill>
                  <a:srgbClr val="06192C"/>
                </a:solidFill>
                <a:latin typeface="Nimbus Sans Narrow"/>
                <a:ea typeface="Nimbus Sans Narrow"/>
                <a:cs typeface="Nimbus Sans Narrow"/>
              </a:defRPr>
            </a:pPr>
            <a:r>
              <a:rPr sz="4125" b="1">
                <a:solidFill>
                  <a:srgbClr val="06192C"/>
                </a:solidFill>
                <a:latin typeface="Nimbus Sans Narrow"/>
                <a:ea typeface="Nimbus Sans Narrow"/>
                <a:cs typeface="Nimbus Sans Narrow"/>
              </a:rPr>
              <a:t>DIFFERENT DECISIONS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2F5EC332-58CA-4804-B6E0-06486D301E85}"/>
              </a:ext>
            </a:extLst>
          </p:cNvPr>
          <p:cNvSpPr>
            <a:spLocks noGrp="1"/>
          </p:cNvSpPr>
          <p:nvPr/>
        </p:nvSpPr>
        <p:spPr>
          <a:xfrm>
            <a:off x="609600" y="2819400"/>
            <a:ext cx="2238375" cy="333375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/>
          <a:p>
            <a:pPr algn="l">
              <a:defRPr sz="1875" b="1">
                <a:solidFill>
                  <a:srgbClr val="C0202F"/>
                </a:solidFill>
                <a:latin typeface="Nimbus Sans Narrow"/>
                <a:ea typeface="Nimbus Sans Narrow"/>
                <a:cs typeface="Nimbus Sans Narrow"/>
              </a:defRPr>
            </a:pPr>
            <a:r>
              <a:rPr sz="1875" b="1">
                <a:solidFill>
                  <a:srgbClr val="C0202F"/>
                </a:solidFill>
                <a:latin typeface="Nimbus Sans Narrow"/>
                <a:ea typeface="Nimbus Sans Narrow"/>
                <a:cs typeface="Nimbus Sans Narrow"/>
              </a:rPr>
              <a:t>EMPLOYEES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5A9BEC0B-9575-4616-827B-4DF5927D3D10}"/>
              </a:ext>
            </a:extLst>
          </p:cNvPr>
          <p:cNvSpPr>
            <a:spLocks noGrp="1"/>
          </p:cNvSpPr>
          <p:nvPr/>
        </p:nvSpPr>
        <p:spPr>
          <a:xfrm>
            <a:off x="2943225" y="2819400"/>
            <a:ext cx="5295900" cy="561975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/>
          <a:p>
            <a:pPr algn="l">
              <a:defRPr sz="1875" b="0">
                <a:solidFill>
                  <a:srgbClr val="06192C"/>
                </a:solidFill>
                <a:latin typeface="Nimbus Sans"/>
                <a:ea typeface="Nimbus Sans"/>
                <a:cs typeface="Nimbus Sans"/>
              </a:defRPr>
            </a:pPr>
            <a:r>
              <a:rPr sz="1875" b="0">
                <a:solidFill>
                  <a:srgbClr val="06192C"/>
                </a:solidFill>
                <a:latin typeface="Nimbus Sans"/>
                <a:ea typeface="Nimbus Sans"/>
                <a:cs typeface="Nimbus Sans"/>
              </a:rPr>
              <a:t>Recognize, get safe and report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67885F4F-4E99-453B-B476-57345D8E6E28}"/>
              </a:ext>
            </a:extLst>
          </p:cNvPr>
          <p:cNvSpPr>
            <a:spLocks noGrp="1"/>
          </p:cNvSpPr>
          <p:nvPr/>
        </p:nvSpPr>
        <p:spPr>
          <a:xfrm>
            <a:off x="609600" y="3486150"/>
            <a:ext cx="2238375" cy="333375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/>
          <a:p>
            <a:pPr algn="l">
              <a:defRPr sz="1875" b="1">
                <a:solidFill>
                  <a:srgbClr val="C0202F"/>
                </a:solidFill>
                <a:latin typeface="Nimbus Sans Narrow"/>
                <a:ea typeface="Nimbus Sans Narrow"/>
                <a:cs typeface="Nimbus Sans Narrow"/>
              </a:defRPr>
            </a:pPr>
            <a:r>
              <a:rPr sz="1875" b="1">
                <a:solidFill>
                  <a:srgbClr val="C0202F"/>
                </a:solidFill>
                <a:latin typeface="Nimbus Sans Narrow"/>
                <a:ea typeface="Nimbus Sans Narrow"/>
                <a:cs typeface="Nimbus Sans Narrow"/>
              </a:rPr>
              <a:t>SUPERVISORS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FFED6D67-D3B7-4C07-ACC7-2047C32A8A78}"/>
              </a:ext>
            </a:extLst>
          </p:cNvPr>
          <p:cNvSpPr>
            <a:spLocks noGrp="1"/>
          </p:cNvSpPr>
          <p:nvPr/>
        </p:nvSpPr>
        <p:spPr>
          <a:xfrm>
            <a:off x="2943225" y="3486150"/>
            <a:ext cx="5295900" cy="561975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/>
          <a:p>
            <a:pPr algn="l">
              <a:defRPr sz="1875" b="0">
                <a:solidFill>
                  <a:srgbClr val="06192C"/>
                </a:solidFill>
                <a:latin typeface="Nimbus Sans"/>
                <a:ea typeface="Nimbus Sans"/>
                <a:cs typeface="Nimbus Sans"/>
              </a:defRPr>
            </a:pPr>
            <a:r>
              <a:rPr sz="1875" b="0">
                <a:solidFill>
                  <a:srgbClr val="06192C"/>
                </a:solidFill>
                <a:latin typeface="Nimbus Sans"/>
                <a:ea typeface="Nimbus Sans"/>
                <a:cs typeface="Nimbus Sans"/>
              </a:rPr>
              <a:t>Receive concerns and complete the handoff</a:t>
            </a: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964DEE23-58CF-442B-BBFC-6AF53B135D3C}"/>
              </a:ext>
            </a:extLst>
          </p:cNvPr>
          <p:cNvSpPr>
            <a:spLocks noGrp="1"/>
          </p:cNvSpPr>
          <p:nvPr/>
        </p:nvSpPr>
        <p:spPr>
          <a:xfrm>
            <a:off x="609600" y="4152900"/>
            <a:ext cx="2238375" cy="333375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/>
          <a:p>
            <a:pPr algn="l">
              <a:defRPr sz="1875" b="1">
                <a:solidFill>
                  <a:srgbClr val="C0202F"/>
                </a:solidFill>
                <a:latin typeface="Nimbus Sans Narrow"/>
                <a:ea typeface="Nimbus Sans Narrow"/>
                <a:cs typeface="Nimbus Sans Narrow"/>
              </a:defRPr>
            </a:pPr>
            <a:r>
              <a:rPr sz="1875" b="1">
                <a:solidFill>
                  <a:srgbClr val="C0202F"/>
                </a:solidFill>
                <a:latin typeface="Nimbus Sans Narrow"/>
                <a:ea typeface="Nimbus Sans Narrow"/>
                <a:cs typeface="Nimbus Sans Narrow"/>
              </a:rPr>
              <a:t>RESPONDERS</a:t>
            </a: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5E1F2841-843C-4CE6-9DCA-4A2F0E33E58C}"/>
              </a:ext>
            </a:extLst>
          </p:cNvPr>
          <p:cNvSpPr>
            <a:spLocks noGrp="1"/>
          </p:cNvSpPr>
          <p:nvPr/>
        </p:nvSpPr>
        <p:spPr>
          <a:xfrm>
            <a:off x="2943225" y="4152900"/>
            <a:ext cx="5295900" cy="561975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/>
          <a:p>
            <a:pPr algn="l">
              <a:defRPr sz="1875" b="0">
                <a:solidFill>
                  <a:srgbClr val="06192C"/>
                </a:solidFill>
                <a:latin typeface="Nimbus Sans"/>
                <a:ea typeface="Nimbus Sans"/>
                <a:cs typeface="Nimbus Sans"/>
              </a:defRPr>
            </a:pPr>
            <a:r>
              <a:rPr sz="1875" b="0">
                <a:solidFill>
                  <a:srgbClr val="06192C"/>
                </a:solidFill>
                <a:latin typeface="Nimbus Sans"/>
                <a:ea typeface="Nimbus Sans"/>
                <a:cs typeface="Nimbus Sans"/>
              </a:rPr>
              <a:t>Assess and act within their competence</a:t>
            </a: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05F3BB11-5DEF-4895-8C81-36CF1943904D}"/>
              </a:ext>
            </a:extLst>
          </p:cNvPr>
          <p:cNvSpPr>
            <a:spLocks noGrp="1"/>
          </p:cNvSpPr>
          <p:nvPr/>
        </p:nvSpPr>
        <p:spPr>
          <a:xfrm>
            <a:off x="609600" y="4819650"/>
            <a:ext cx="2238375" cy="333375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/>
          <a:p>
            <a:pPr algn="l">
              <a:defRPr sz="1875" b="1">
                <a:solidFill>
                  <a:srgbClr val="C0202F"/>
                </a:solidFill>
                <a:latin typeface="Nimbus Sans Narrow"/>
                <a:ea typeface="Nimbus Sans Narrow"/>
                <a:cs typeface="Nimbus Sans Narrow"/>
              </a:defRPr>
            </a:pPr>
            <a:r>
              <a:rPr sz="1875" b="1">
                <a:solidFill>
                  <a:srgbClr val="C0202F"/>
                </a:solidFill>
                <a:latin typeface="Nimbus Sans Narrow"/>
                <a:ea typeface="Nimbus Sans Narrow"/>
                <a:cs typeface="Nimbus Sans Narrow"/>
              </a:rPr>
              <a:t>LEADERS</a:t>
            </a: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5DE33D37-770B-482E-B7A1-FF0D37E9249B}"/>
              </a:ext>
            </a:extLst>
          </p:cNvPr>
          <p:cNvSpPr>
            <a:spLocks noGrp="1"/>
          </p:cNvSpPr>
          <p:nvPr/>
        </p:nvSpPr>
        <p:spPr>
          <a:xfrm>
            <a:off x="2943225" y="4819650"/>
            <a:ext cx="5295900" cy="561975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/>
          <a:p>
            <a:pPr algn="l">
              <a:defRPr sz="1875" b="0">
                <a:solidFill>
                  <a:srgbClr val="06192C"/>
                </a:solidFill>
                <a:latin typeface="Nimbus Sans"/>
                <a:ea typeface="Nimbus Sans"/>
                <a:cs typeface="Nimbus Sans"/>
              </a:defRPr>
            </a:pPr>
            <a:r>
              <a:rPr sz="1875" b="0">
                <a:solidFill>
                  <a:srgbClr val="06192C"/>
                </a:solidFill>
                <a:latin typeface="Nimbus Sans"/>
                <a:ea typeface="Nimbus Sans"/>
                <a:cs typeface="Nimbus Sans"/>
              </a:rPr>
              <a:t>Provide resources and accountability</a:t>
            </a: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E1ADB47C-19BA-45DA-88F5-7916DAC05B87}"/>
              </a:ext>
            </a:extLst>
          </p:cNvPr>
          <p:cNvSpPr>
            <a:spLocks noGrp="1"/>
          </p:cNvSpPr>
          <p:nvPr/>
        </p:nvSpPr>
        <p:spPr>
          <a:xfrm>
            <a:off x="609600" y="5962650"/>
            <a:ext cx="9906000" cy="2667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/>
          <a:p>
            <a:pPr algn="l">
              <a:defRPr sz="1200" b="0">
                <a:solidFill>
                  <a:srgbClr val="D6E1EB"/>
                </a:solidFill>
                <a:latin typeface="Nimbus Sans"/>
                <a:ea typeface="Nimbus Sans"/>
                <a:cs typeface="Nimbus Sans"/>
              </a:defRPr>
            </a:pPr>
            <a:r>
              <a:rPr sz="1200" b="0">
                <a:solidFill>
                  <a:srgbClr val="D6E1EB"/>
                </a:solidFill>
                <a:latin typeface="Nimbus Sans"/>
                <a:ea typeface="Nimbus Sans"/>
                <a:cs typeface="Nimbus Sans"/>
              </a:rPr>
              <a:t>Common foundation + role practice + local requirements.</a:t>
            </a:r>
          </a:p>
        </p:txBody>
      </p:sp>
    </p:spTree>
    <p:extLst>
      <p:ext uri="{BB962C8B-B14F-4D97-AF65-F5344CB8AC3E}">
        <p14:creationId xmlns:p14="http://schemas.microsoft.com/office/powerpoint/2010/main" val="759129092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6192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/>
          <p:cNvPicPr>
            <a:picLocks noChangeAspect="1"/>
          </p:cNvPicPr>
          <p:nvPr/>
        </p:nvPicPr>
        <p:blipFill>
          <a:blip r:embed="rId3"/>
          <a:srcRect t="27" b="27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11" name="Picture 10"/>
          <p:cNvPicPr>
            <a:picLocks noChangeAspect="1"/>
          </p:cNvPicPr>
          <p:nvPr/>
        </p:nvPicPr>
        <p:blipFill>
          <a:blip r:embed="rId4"/>
          <a:stretch/>
        </p:blipFill>
        <p:spPr>
          <a:xfrm>
            <a:off x="609640" y="400050"/>
            <a:ext cx="2343069" cy="451390"/>
          </a:xfrm>
          <a:prstGeom prst="rect">
            <a:avLst/>
          </a:prstGeom>
        </p:spPr>
      </p:pic>
      <p:sp>
        <p:nvSpPr>
          <p:cNvPr id="3" name="Rectangle 2">
            <a:extLst>
              <a:ext uri="{FF2B5EF4-FFF2-40B4-BE49-F238E27FC236}">
                <a16:creationId xmlns:a16="http://schemas.microsoft.com/office/drawing/2014/main" id="{229DD287-DCEA-4702-AFFE-4E41426A6182}"/>
              </a:ext>
            </a:extLst>
          </p:cNvPr>
          <p:cNvSpPr>
            <a:spLocks noGrp="1"/>
          </p:cNvSpPr>
          <p:nvPr/>
        </p:nvSpPr>
        <p:spPr>
          <a:xfrm>
            <a:off x="609600" y="6334125"/>
            <a:ext cx="9810750" cy="2286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/>
          <a:p>
            <a:pPr algn="l">
              <a:defRPr sz="1125" b="1">
                <a:solidFill>
                  <a:srgbClr val="D6E1EB"/>
                </a:solidFill>
                <a:latin typeface="Nimbus Sans"/>
                <a:ea typeface="Nimbus Sans"/>
                <a:cs typeface="Nimbus Sans"/>
              </a:defRPr>
            </a:pPr>
            <a:r>
              <a:rPr sz="1125" b="1">
                <a:solidFill>
                  <a:srgbClr val="D6E1EB"/>
                </a:solidFill>
                <a:latin typeface="Nimbus Sans"/>
                <a:ea typeface="Nimbus Sans"/>
                <a:cs typeface="Nimbus Sans"/>
              </a:rPr>
              <a:t>PRACTICE EXERCISE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6527873D-6385-4AA2-9F74-981F13D2B1DF}"/>
              </a:ext>
            </a:extLst>
          </p:cNvPr>
          <p:cNvSpPr>
            <a:spLocks noGrp="1"/>
          </p:cNvSpPr>
          <p:nvPr/>
        </p:nvSpPr>
        <p:spPr>
          <a:xfrm>
            <a:off x="11239500" y="6286500"/>
            <a:ext cx="428625" cy="3048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/>
          <a:p>
            <a:pPr algn="l">
              <a:defRPr sz="1650" b="1">
                <a:solidFill>
                  <a:srgbClr val="FFFFFF"/>
                </a:solidFill>
                <a:latin typeface="Nimbus Sans"/>
                <a:ea typeface="Nimbus Sans"/>
                <a:cs typeface="Nimbus Sans"/>
              </a:defRPr>
            </a:pPr>
            <a:r>
              <a:rPr sz="1650" b="1">
                <a:solidFill>
                  <a:srgbClr val="FFFFFF"/>
                </a:solidFill>
                <a:latin typeface="Nimbus Sans"/>
                <a:ea typeface="Nimbus Sans"/>
                <a:cs typeface="Nimbus Sans"/>
              </a:rPr>
              <a:t>21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3C7A0741-5F5C-4CBD-8CBC-32DA256B5EA1}"/>
              </a:ext>
            </a:extLst>
          </p:cNvPr>
          <p:cNvSpPr>
            <a:spLocks noGrp="1"/>
          </p:cNvSpPr>
          <p:nvPr/>
        </p:nvSpPr>
        <p:spPr>
          <a:xfrm>
            <a:off x="609600" y="1352550"/>
            <a:ext cx="8477250" cy="6096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/>
          <a:p>
            <a:pPr algn="l">
              <a:defRPr sz="3900" b="1">
                <a:solidFill>
                  <a:srgbClr val="06192C"/>
                </a:solidFill>
                <a:latin typeface="Nimbus Sans Narrow"/>
                <a:ea typeface="Nimbus Sans Narrow"/>
                <a:cs typeface="Nimbus Sans Narrow"/>
              </a:defRPr>
            </a:pPr>
            <a:r>
              <a:rPr sz="3900" b="1">
                <a:solidFill>
                  <a:srgbClr val="06192C"/>
                </a:solidFill>
                <a:latin typeface="Nimbus Sans Narrow"/>
                <a:ea typeface="Nimbus Sans Narrow"/>
                <a:cs typeface="Nimbus Sans Narrow"/>
              </a:rPr>
              <a:t>WHAT WOULD YOU SAY FIRST?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E6053323-942A-4D40-97CB-80E6F109AFD1}"/>
              </a:ext>
            </a:extLst>
          </p:cNvPr>
          <p:cNvSpPr>
            <a:spLocks noGrp="1"/>
          </p:cNvSpPr>
          <p:nvPr/>
        </p:nvSpPr>
        <p:spPr>
          <a:xfrm>
            <a:off x="609600" y="2486025"/>
            <a:ext cx="7524750" cy="14097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/>
          <a:p>
            <a:pPr algn="l">
              <a:defRPr sz="4125" b="1">
                <a:solidFill>
                  <a:srgbClr val="C0202F"/>
                </a:solidFill>
                <a:latin typeface="Nimbus Sans Narrow"/>
                <a:ea typeface="Nimbus Sans Narrow"/>
                <a:cs typeface="Nimbus Sans Narrow"/>
              </a:defRPr>
            </a:pPr>
            <a:r>
              <a:rPr sz="4125" b="1">
                <a:solidFill>
                  <a:srgbClr val="C0202F"/>
                </a:solidFill>
                <a:latin typeface="Nimbus Sans Narrow"/>
                <a:ea typeface="Nimbus Sans Narrow"/>
                <a:cs typeface="Nimbus Sans Narrow"/>
              </a:rPr>
              <a:t>“You must promise</a:t>
            </a:r>
          </a:p>
          <a:p>
            <a:pPr algn="l">
              <a:defRPr sz="4125" b="1">
                <a:solidFill>
                  <a:srgbClr val="C0202F"/>
                </a:solidFill>
                <a:latin typeface="Nimbus Sans Narrow"/>
                <a:ea typeface="Nimbus Sans Narrow"/>
                <a:cs typeface="Nimbus Sans Narrow"/>
              </a:defRPr>
            </a:pPr>
            <a:r>
              <a:rPr sz="4125" b="1">
                <a:solidFill>
                  <a:srgbClr val="C0202F"/>
                </a:solidFill>
                <a:latin typeface="Nimbus Sans Narrow"/>
                <a:ea typeface="Nimbus Sans Narrow"/>
                <a:cs typeface="Nimbus Sans Narrow"/>
              </a:rPr>
              <a:t>not to tell anyone.”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2BF9FF09-CC91-4A1D-8872-69C4B8C522BF}"/>
              </a:ext>
            </a:extLst>
          </p:cNvPr>
          <p:cNvSpPr>
            <a:spLocks noGrp="1"/>
          </p:cNvSpPr>
          <p:nvPr/>
        </p:nvSpPr>
        <p:spPr>
          <a:xfrm>
            <a:off x="609600" y="4276725"/>
            <a:ext cx="7334250" cy="466725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/>
          <a:p>
            <a:pPr algn="l">
              <a:defRPr sz="2625" b="0">
                <a:solidFill>
                  <a:srgbClr val="06192C"/>
                </a:solidFill>
                <a:latin typeface="Nimbus Sans"/>
                <a:ea typeface="Nimbus Sans"/>
                <a:cs typeface="Nimbus Sans"/>
              </a:defRPr>
            </a:pPr>
            <a:r>
              <a:rPr sz="2625" b="0">
                <a:solidFill>
                  <a:srgbClr val="06192C"/>
                </a:solidFill>
                <a:latin typeface="Nimbus Sans"/>
                <a:ea typeface="Nimbus Sans"/>
                <a:cs typeface="Nimbus Sans"/>
              </a:rPr>
              <a:t>Form your first sentence.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CF1BA674-4B8B-4713-B125-DCD325E385A5}"/>
              </a:ext>
            </a:extLst>
          </p:cNvPr>
          <p:cNvSpPr>
            <a:spLocks noGrp="1"/>
          </p:cNvSpPr>
          <p:nvPr/>
        </p:nvSpPr>
        <p:spPr>
          <a:xfrm>
            <a:off x="609600" y="4800600"/>
            <a:ext cx="7334250" cy="466725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/>
          <a:p>
            <a:pPr algn="l">
              <a:defRPr sz="2250" b="0">
                <a:solidFill>
                  <a:srgbClr val="425362"/>
                </a:solidFill>
                <a:latin typeface="Nimbus Sans"/>
                <a:ea typeface="Nimbus Sans"/>
                <a:cs typeface="Nimbus Sans"/>
              </a:defRPr>
            </a:pPr>
            <a:r>
              <a:rPr sz="2250" b="0">
                <a:solidFill>
                  <a:srgbClr val="425362"/>
                </a:solidFill>
                <a:latin typeface="Nimbus Sans"/>
                <a:ea typeface="Nimbus Sans"/>
                <a:cs typeface="Nimbus Sans"/>
              </a:rPr>
              <a:t>Then explain why you chose it.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319198AB-7D77-4CCF-8296-7C5603707964}"/>
              </a:ext>
            </a:extLst>
          </p:cNvPr>
          <p:cNvSpPr>
            <a:spLocks noGrp="1"/>
          </p:cNvSpPr>
          <p:nvPr/>
        </p:nvSpPr>
        <p:spPr>
          <a:xfrm>
            <a:off x="609600" y="5962650"/>
            <a:ext cx="9906000" cy="2667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/>
          <a:p>
            <a:pPr algn="l">
              <a:defRPr sz="1200" b="0">
                <a:solidFill>
                  <a:srgbClr val="D6E1EB"/>
                </a:solidFill>
                <a:latin typeface="Nimbus Sans"/>
                <a:ea typeface="Nimbus Sans"/>
                <a:cs typeface="Nimbus Sans"/>
              </a:defRPr>
            </a:pPr>
            <a:r>
              <a:rPr sz="1200" b="0">
                <a:solidFill>
                  <a:srgbClr val="D6E1EB"/>
                </a:solidFill>
                <a:latin typeface="Nimbus Sans"/>
                <a:ea typeface="Nimbus Sans"/>
                <a:cs typeface="Nimbus Sans"/>
              </a:rPr>
              <a:t>Equivalent participation options support accessibility. No personal disclosure required.</a:t>
            </a:r>
          </a:p>
        </p:txBody>
      </p:sp>
    </p:spTree>
    <p:extLst>
      <p:ext uri="{BB962C8B-B14F-4D97-AF65-F5344CB8AC3E}">
        <p14:creationId xmlns:p14="http://schemas.microsoft.com/office/powerpoint/2010/main" val="318666350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6192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/>
          <p:cNvPicPr>
            <a:picLocks noChangeAspect="1"/>
          </p:cNvPicPr>
          <p:nvPr/>
        </p:nvPicPr>
        <p:blipFill>
          <a:blip r:embed="rId3"/>
          <a:srcRect t="27" b="27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Rectangle 1">
            <a:extLst>
              <a:ext uri="{FF2B5EF4-FFF2-40B4-BE49-F238E27FC236}">
                <a16:creationId xmlns:a16="http://schemas.microsoft.com/office/drawing/2014/main" id="{38DC6781-80B6-4FD9-A16F-DE07DD2A2115}"/>
              </a:ext>
            </a:extLst>
          </p:cNvPr>
          <p:cNvSpPr>
            <a:spLocks noGrp="1"/>
          </p:cNvSpPr>
          <p:nvPr/>
        </p:nvSpPr>
        <p:spPr>
          <a:xfrm>
            <a:off x="495300" y="266700"/>
            <a:ext cx="2571750" cy="657225"/>
          </a:xfrm>
          <a:prstGeom prst="rect">
            <a:avLst/>
          </a:prstGeom>
          <a:solidFill>
            <a:srgbClr val="FFFFFF"/>
          </a:solidFill>
          <a:ln w="0">
            <a:noFill/>
          </a:ln>
        </p:spPr>
        <p:txBody>
          <a:bodyPr/>
          <a:lstStyle/>
          <a:p>
            <a:endParaRPr lang="en-CA"/>
          </a:p>
        </p:txBody>
      </p:sp>
      <p:pic>
        <p:nvPicPr>
          <p:cNvPr id="12" name="Picture 11"/>
          <p:cNvPicPr>
            <a:picLocks noChangeAspect="1"/>
          </p:cNvPicPr>
          <p:nvPr/>
        </p:nvPicPr>
        <p:blipFill>
          <a:blip r:embed="rId4"/>
          <a:stretch/>
        </p:blipFill>
        <p:spPr>
          <a:xfrm>
            <a:off x="609640" y="400050"/>
            <a:ext cx="2343069" cy="451390"/>
          </a:xfrm>
          <a:prstGeom prst="rect">
            <a:avLst/>
          </a:prstGeom>
        </p:spPr>
      </p:pic>
      <p:sp>
        <p:nvSpPr>
          <p:cNvPr id="4" name="Rectangle 3">
            <a:extLst>
              <a:ext uri="{FF2B5EF4-FFF2-40B4-BE49-F238E27FC236}">
                <a16:creationId xmlns:a16="http://schemas.microsoft.com/office/drawing/2014/main" id="{281A0EAC-836A-475B-90D6-7B9C119A5466}"/>
              </a:ext>
            </a:extLst>
          </p:cNvPr>
          <p:cNvSpPr>
            <a:spLocks noGrp="1"/>
          </p:cNvSpPr>
          <p:nvPr/>
        </p:nvSpPr>
        <p:spPr>
          <a:xfrm>
            <a:off x="609600" y="6334125"/>
            <a:ext cx="9810750" cy="2286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/>
          <a:p>
            <a:pPr algn="l">
              <a:defRPr sz="1125" b="1">
                <a:solidFill>
                  <a:srgbClr val="D6E1EB"/>
                </a:solidFill>
                <a:latin typeface="Nimbus Sans"/>
                <a:ea typeface="Nimbus Sans"/>
                <a:cs typeface="Nimbus Sans"/>
              </a:defRPr>
            </a:pPr>
            <a:r>
              <a:rPr sz="1125" b="1">
                <a:solidFill>
                  <a:srgbClr val="D6E1EB"/>
                </a:solidFill>
                <a:latin typeface="Nimbus Sans"/>
                <a:ea typeface="Nimbus Sans"/>
                <a:cs typeface="Nimbus Sans"/>
              </a:rPr>
              <a:t>REINFORCEMENT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1FC04E6E-826A-482B-8B76-1B4829EDD097}"/>
              </a:ext>
            </a:extLst>
          </p:cNvPr>
          <p:cNvSpPr>
            <a:spLocks noGrp="1"/>
          </p:cNvSpPr>
          <p:nvPr/>
        </p:nvSpPr>
        <p:spPr>
          <a:xfrm>
            <a:off x="11239500" y="6286500"/>
            <a:ext cx="428625" cy="3048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/>
          <a:p>
            <a:pPr algn="l">
              <a:defRPr sz="1650" b="1">
                <a:solidFill>
                  <a:srgbClr val="FFFFFF"/>
                </a:solidFill>
                <a:latin typeface="Nimbus Sans"/>
                <a:ea typeface="Nimbus Sans"/>
                <a:cs typeface="Nimbus Sans"/>
              </a:defRPr>
            </a:pPr>
            <a:r>
              <a:rPr sz="1650" b="1">
                <a:solidFill>
                  <a:srgbClr val="FFFFFF"/>
                </a:solidFill>
                <a:latin typeface="Nimbus Sans"/>
                <a:ea typeface="Nimbus Sans"/>
                <a:cs typeface="Nimbus Sans"/>
              </a:rPr>
              <a:t>22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1A3FA45B-9C4E-495A-AD66-BDF5163CB3EF}"/>
              </a:ext>
            </a:extLst>
          </p:cNvPr>
          <p:cNvSpPr>
            <a:spLocks noGrp="1"/>
          </p:cNvSpPr>
          <p:nvPr/>
        </p:nvSpPr>
        <p:spPr>
          <a:xfrm>
            <a:off x="609600" y="1466850"/>
            <a:ext cx="6096000" cy="70485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/>
          <a:p>
            <a:pPr algn="l">
              <a:defRPr sz="4500" b="1">
                <a:solidFill>
                  <a:srgbClr val="FFFFFF"/>
                </a:solidFill>
                <a:latin typeface="Nimbus Sans Narrow"/>
                <a:ea typeface="Nimbus Sans Narrow"/>
                <a:cs typeface="Nimbus Sans Narrow"/>
              </a:defRPr>
            </a:pPr>
            <a:r>
              <a:rPr sz="4500" b="1">
                <a:solidFill>
                  <a:srgbClr val="FFFFFF"/>
                </a:solidFill>
                <a:latin typeface="Nimbus Sans Narrow"/>
                <a:ea typeface="Nimbus Sans Narrow"/>
                <a:cs typeface="Nimbus Sans Narrow"/>
              </a:rPr>
              <a:t>THE NEXT SHIFT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E3503968-CA0E-4D84-A780-E4C52CDCF2BE}"/>
              </a:ext>
            </a:extLst>
          </p:cNvPr>
          <p:cNvSpPr>
            <a:spLocks noGrp="1"/>
          </p:cNvSpPr>
          <p:nvPr/>
        </p:nvSpPr>
        <p:spPr>
          <a:xfrm>
            <a:off x="609600" y="2133600"/>
            <a:ext cx="6096000" cy="70485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/>
          <a:p>
            <a:pPr algn="l">
              <a:defRPr sz="4500" b="1">
                <a:solidFill>
                  <a:srgbClr val="FFFFFF"/>
                </a:solidFill>
                <a:latin typeface="Nimbus Sans Narrow"/>
                <a:ea typeface="Nimbus Sans Narrow"/>
                <a:cs typeface="Nimbus Sans Narrow"/>
              </a:defRPr>
            </a:pPr>
            <a:r>
              <a:rPr sz="4500" b="1">
                <a:solidFill>
                  <a:srgbClr val="FFFFFF"/>
                </a:solidFill>
                <a:latin typeface="Nimbus Sans Narrow"/>
                <a:ea typeface="Nimbus Sans Narrow"/>
                <a:cs typeface="Nimbus Sans Narrow"/>
              </a:rPr>
              <a:t>IS THE REAL TEST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9CA09C7E-2DD2-4A3A-B2AD-20A3072E4CBF}"/>
              </a:ext>
            </a:extLst>
          </p:cNvPr>
          <p:cNvSpPr>
            <a:spLocks noGrp="1"/>
          </p:cNvSpPr>
          <p:nvPr/>
        </p:nvSpPr>
        <p:spPr>
          <a:xfrm>
            <a:off x="609600" y="3324225"/>
            <a:ext cx="5619750" cy="123825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/>
          <a:p>
            <a:pPr algn="l">
              <a:defRPr sz="2250" b="0">
                <a:solidFill>
                  <a:srgbClr val="D6E1EB"/>
                </a:solidFill>
                <a:latin typeface="Nimbus Sans"/>
                <a:ea typeface="Nimbus Sans"/>
                <a:cs typeface="Nimbus Sans"/>
              </a:defRPr>
            </a:pPr>
            <a:r>
              <a:rPr sz="2250" b="0">
                <a:solidFill>
                  <a:srgbClr val="D6E1EB"/>
                </a:solidFill>
                <a:latin typeface="Nimbus Sans"/>
                <a:ea typeface="Nimbus Sans"/>
                <a:cs typeface="Nimbus Sans"/>
              </a:rPr>
              <a:t>Teach the decision.</a:t>
            </a:r>
          </a:p>
          <a:p>
            <a:pPr algn="l">
              <a:defRPr sz="2250" b="0">
                <a:solidFill>
                  <a:srgbClr val="D6E1EB"/>
                </a:solidFill>
                <a:latin typeface="Nimbus Sans"/>
                <a:ea typeface="Nimbus Sans"/>
                <a:cs typeface="Nimbus Sans"/>
              </a:defRPr>
            </a:pPr>
            <a:r>
              <a:rPr sz="2250" b="0">
                <a:solidFill>
                  <a:srgbClr val="D6E1EB"/>
                </a:solidFill>
                <a:latin typeface="Nimbus Sans"/>
                <a:ea typeface="Nimbus Sans"/>
                <a:cs typeface="Nimbus Sans"/>
              </a:rPr>
              <a:t>Practise the local procedure.</a:t>
            </a:r>
          </a:p>
          <a:p>
            <a:pPr algn="l">
              <a:defRPr sz="2250" b="0">
                <a:solidFill>
                  <a:srgbClr val="D6E1EB"/>
                </a:solidFill>
                <a:latin typeface="Nimbus Sans"/>
                <a:ea typeface="Nimbus Sans"/>
                <a:cs typeface="Nimbus Sans"/>
              </a:defRPr>
            </a:pPr>
            <a:r>
              <a:rPr sz="2250" b="0">
                <a:solidFill>
                  <a:srgbClr val="D6E1EB"/>
                </a:solidFill>
                <a:latin typeface="Nimbus Sans"/>
                <a:ea typeface="Nimbus Sans"/>
                <a:cs typeface="Nimbus Sans"/>
              </a:rPr>
              <a:t>Revisit it when work changes.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E961FD42-4FED-46F3-86A2-6422576D29AA}"/>
              </a:ext>
            </a:extLst>
          </p:cNvPr>
          <p:cNvSpPr>
            <a:spLocks noGrp="1"/>
          </p:cNvSpPr>
          <p:nvPr/>
        </p:nvSpPr>
        <p:spPr>
          <a:xfrm>
            <a:off x="609600" y="4962525"/>
            <a:ext cx="5429250" cy="790575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/>
          <a:p>
            <a:pPr algn="l">
              <a:defRPr sz="2250" b="1">
                <a:solidFill>
                  <a:srgbClr val="FF6470"/>
                </a:solidFill>
                <a:latin typeface="Nimbus Sans"/>
                <a:ea typeface="Nimbus Sans"/>
                <a:cs typeface="Nimbus Sans"/>
              </a:defRPr>
            </a:pPr>
            <a:r>
              <a:rPr sz="2250" b="1">
                <a:solidFill>
                  <a:srgbClr val="FF6470"/>
                </a:solidFill>
                <a:latin typeface="Nimbus Sans"/>
                <a:ea typeface="Nimbus Sans"/>
                <a:cs typeface="Nimbus Sans"/>
              </a:rPr>
              <a:t>Short, relevant refreshers</a:t>
            </a:r>
          </a:p>
          <a:p>
            <a:pPr algn="l">
              <a:defRPr sz="2250" b="1">
                <a:solidFill>
                  <a:srgbClr val="FF6470"/>
                </a:solidFill>
                <a:latin typeface="Nimbus Sans"/>
                <a:ea typeface="Nimbus Sans"/>
                <a:cs typeface="Nimbus Sans"/>
              </a:defRPr>
            </a:pPr>
            <a:r>
              <a:rPr sz="2250" b="1">
                <a:solidFill>
                  <a:srgbClr val="FF6470"/>
                </a:solidFill>
                <a:latin typeface="Nimbus Sans"/>
                <a:ea typeface="Nimbus Sans"/>
                <a:cs typeface="Nimbus Sans"/>
              </a:rPr>
              <a:t>keep the skill usable.</a:t>
            </a:r>
          </a:p>
        </p:txBody>
      </p:sp>
    </p:spTree>
    <p:extLst>
      <p:ext uri="{BB962C8B-B14F-4D97-AF65-F5344CB8AC3E}">
        <p14:creationId xmlns:p14="http://schemas.microsoft.com/office/powerpoint/2010/main" val="838999835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6192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Picture 15"/>
          <p:cNvPicPr>
            <a:picLocks noChangeAspect="1"/>
          </p:cNvPicPr>
          <p:nvPr/>
        </p:nvPicPr>
        <p:blipFill>
          <a:blip r:embed="rId3"/>
          <a:srcRect t="27" b="27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17" name="Picture 16"/>
          <p:cNvPicPr>
            <a:picLocks noChangeAspect="1"/>
          </p:cNvPicPr>
          <p:nvPr/>
        </p:nvPicPr>
        <p:blipFill>
          <a:blip r:embed="rId4"/>
          <a:stretch/>
        </p:blipFill>
        <p:spPr>
          <a:xfrm>
            <a:off x="609640" y="400050"/>
            <a:ext cx="2343069" cy="451390"/>
          </a:xfrm>
          <a:prstGeom prst="rect">
            <a:avLst/>
          </a:prstGeom>
        </p:spPr>
      </p:pic>
      <p:sp>
        <p:nvSpPr>
          <p:cNvPr id="3" name="Rectangle 2">
            <a:extLst>
              <a:ext uri="{FF2B5EF4-FFF2-40B4-BE49-F238E27FC236}">
                <a16:creationId xmlns:a16="http://schemas.microsoft.com/office/drawing/2014/main" id="{5584BE32-DEB4-477E-8765-78CDC866DC63}"/>
              </a:ext>
            </a:extLst>
          </p:cNvPr>
          <p:cNvSpPr>
            <a:spLocks noGrp="1"/>
          </p:cNvSpPr>
          <p:nvPr/>
        </p:nvSpPr>
        <p:spPr>
          <a:xfrm>
            <a:off x="609600" y="6334125"/>
            <a:ext cx="9810750" cy="2286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/>
          <a:p>
            <a:pPr algn="l">
              <a:defRPr sz="1125" b="1">
                <a:solidFill>
                  <a:srgbClr val="D6E1EB"/>
                </a:solidFill>
                <a:latin typeface="Nimbus Sans"/>
                <a:ea typeface="Nimbus Sans"/>
                <a:cs typeface="Nimbus Sans"/>
              </a:defRPr>
            </a:pPr>
            <a:r>
              <a:rPr sz="1125" b="1">
                <a:solidFill>
                  <a:srgbClr val="D6E1EB"/>
                </a:solidFill>
                <a:latin typeface="Nimbus Sans"/>
                <a:ea typeface="Nimbus Sans"/>
                <a:cs typeface="Nimbus Sans"/>
              </a:rPr>
              <a:t>READINESS AND RESPONSE QUALITY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41BEB31B-C139-4D63-B7CC-CC1EBA257A97}"/>
              </a:ext>
            </a:extLst>
          </p:cNvPr>
          <p:cNvSpPr>
            <a:spLocks noGrp="1"/>
          </p:cNvSpPr>
          <p:nvPr/>
        </p:nvSpPr>
        <p:spPr>
          <a:xfrm>
            <a:off x="11239500" y="6286500"/>
            <a:ext cx="428625" cy="3048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/>
          <a:p>
            <a:pPr algn="l">
              <a:defRPr sz="1650" b="1">
                <a:solidFill>
                  <a:srgbClr val="FFFFFF"/>
                </a:solidFill>
                <a:latin typeface="Nimbus Sans"/>
                <a:ea typeface="Nimbus Sans"/>
                <a:cs typeface="Nimbus Sans"/>
              </a:defRPr>
            </a:pPr>
            <a:r>
              <a:rPr sz="1650" b="1">
                <a:solidFill>
                  <a:srgbClr val="FFFFFF"/>
                </a:solidFill>
                <a:latin typeface="Nimbus Sans"/>
                <a:ea typeface="Nimbus Sans"/>
                <a:cs typeface="Nimbus Sans"/>
              </a:rPr>
              <a:t>23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419BDE74-8C6E-4755-906C-05C7222C508B}"/>
              </a:ext>
            </a:extLst>
          </p:cNvPr>
          <p:cNvSpPr>
            <a:spLocks noGrp="1"/>
          </p:cNvSpPr>
          <p:nvPr/>
        </p:nvSpPr>
        <p:spPr>
          <a:xfrm>
            <a:off x="609600" y="1285875"/>
            <a:ext cx="8572500" cy="6096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/>
          <a:p>
            <a:pPr algn="l">
              <a:defRPr sz="4050" b="1">
                <a:solidFill>
                  <a:srgbClr val="06192C"/>
                </a:solidFill>
                <a:latin typeface="Nimbus Sans Narrow"/>
                <a:ea typeface="Nimbus Sans Narrow"/>
                <a:cs typeface="Nimbus Sans Narrow"/>
              </a:defRPr>
            </a:pPr>
            <a:r>
              <a:rPr sz="4050" b="1">
                <a:solidFill>
                  <a:srgbClr val="06192C"/>
                </a:solidFill>
                <a:latin typeface="Nimbus Sans Narrow"/>
                <a:ea typeface="Nimbus Sans Narrow"/>
                <a:cs typeface="Nimbus Sans Narrow"/>
              </a:rPr>
              <a:t>WHAT CAN YOUR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5CBD596F-776A-4CA8-A41A-3C77F8DE5057}"/>
              </a:ext>
            </a:extLst>
          </p:cNvPr>
          <p:cNvSpPr>
            <a:spLocks noGrp="1"/>
          </p:cNvSpPr>
          <p:nvPr/>
        </p:nvSpPr>
        <p:spPr>
          <a:xfrm>
            <a:off x="609600" y="1857375"/>
            <a:ext cx="8572500" cy="6096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/>
          <a:p>
            <a:pPr algn="l">
              <a:defRPr sz="4050" b="1">
                <a:solidFill>
                  <a:srgbClr val="06192C"/>
                </a:solidFill>
                <a:latin typeface="Nimbus Sans Narrow"/>
                <a:ea typeface="Nimbus Sans Narrow"/>
                <a:cs typeface="Nimbus Sans Narrow"/>
              </a:defRPr>
            </a:pPr>
            <a:r>
              <a:rPr sz="4050" b="1">
                <a:solidFill>
                  <a:srgbClr val="06192C"/>
                </a:solidFill>
                <a:latin typeface="Nimbus Sans Narrow"/>
                <a:ea typeface="Nimbus Sans Narrow"/>
                <a:cs typeface="Nimbus Sans Narrow"/>
              </a:rPr>
              <a:t>PEOPLE DEMONSTRATE?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B5F2C303-F07B-46D7-9209-8CD746383EA9}"/>
              </a:ext>
            </a:extLst>
          </p:cNvPr>
          <p:cNvSpPr>
            <a:spLocks noGrp="1"/>
          </p:cNvSpPr>
          <p:nvPr/>
        </p:nvSpPr>
        <p:spPr>
          <a:xfrm>
            <a:off x="609600" y="2771775"/>
            <a:ext cx="571500" cy="428625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/>
          <a:p>
            <a:pPr algn="l">
              <a:defRPr sz="2250" b="1">
                <a:solidFill>
                  <a:srgbClr val="C0202F"/>
                </a:solidFill>
                <a:latin typeface="Nimbus Sans Narrow"/>
                <a:ea typeface="Nimbus Sans Narrow"/>
                <a:cs typeface="Nimbus Sans Narrow"/>
              </a:defRPr>
            </a:pPr>
            <a:r>
              <a:rPr sz="2250" b="1">
                <a:solidFill>
                  <a:srgbClr val="C0202F"/>
                </a:solidFill>
                <a:latin typeface="Nimbus Sans Narrow"/>
                <a:ea typeface="Nimbus Sans Narrow"/>
                <a:cs typeface="Nimbus Sans Narrow"/>
              </a:rPr>
              <a:t>01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CAB7C8C1-7832-48FF-A55B-4AB30B7BD3C8}"/>
              </a:ext>
            </a:extLst>
          </p:cNvPr>
          <p:cNvSpPr>
            <a:spLocks noGrp="1"/>
          </p:cNvSpPr>
          <p:nvPr/>
        </p:nvSpPr>
        <p:spPr>
          <a:xfrm>
            <a:off x="1352550" y="2771775"/>
            <a:ext cx="6591300" cy="561975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/>
          <a:p>
            <a:pPr algn="l">
              <a:defRPr sz="2100" b="0">
                <a:solidFill>
                  <a:srgbClr val="06192C"/>
                </a:solidFill>
                <a:latin typeface="Nimbus Sans"/>
                <a:ea typeface="Nimbus Sans"/>
                <a:cs typeface="Nimbus Sans"/>
              </a:defRPr>
            </a:pPr>
            <a:r>
              <a:rPr sz="2100" b="0">
                <a:solidFill>
                  <a:srgbClr val="06192C"/>
                </a:solidFill>
                <a:latin typeface="Nimbus Sans"/>
                <a:ea typeface="Nimbus Sans"/>
                <a:cs typeface="Nimbus Sans"/>
              </a:rPr>
              <a:t>Find a reporting route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C6A8D6A9-BED6-438B-8237-3D79AE999A32}"/>
              </a:ext>
            </a:extLst>
          </p:cNvPr>
          <p:cNvSpPr>
            <a:spLocks noGrp="1"/>
          </p:cNvSpPr>
          <p:nvPr/>
        </p:nvSpPr>
        <p:spPr>
          <a:xfrm>
            <a:off x="609600" y="3400425"/>
            <a:ext cx="571500" cy="428625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/>
          <a:p>
            <a:pPr algn="l">
              <a:defRPr sz="2250" b="1">
                <a:solidFill>
                  <a:srgbClr val="C0202F"/>
                </a:solidFill>
                <a:latin typeface="Nimbus Sans Narrow"/>
                <a:ea typeface="Nimbus Sans Narrow"/>
                <a:cs typeface="Nimbus Sans Narrow"/>
              </a:defRPr>
            </a:pPr>
            <a:r>
              <a:rPr sz="2250" b="1">
                <a:solidFill>
                  <a:srgbClr val="C0202F"/>
                </a:solidFill>
                <a:latin typeface="Nimbus Sans Narrow"/>
                <a:ea typeface="Nimbus Sans Narrow"/>
                <a:cs typeface="Nimbus Sans Narrow"/>
              </a:rPr>
              <a:t>02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162CEE2D-9177-4BBE-B848-B3D82EBAA1CC}"/>
              </a:ext>
            </a:extLst>
          </p:cNvPr>
          <p:cNvSpPr>
            <a:spLocks noGrp="1"/>
          </p:cNvSpPr>
          <p:nvPr/>
        </p:nvSpPr>
        <p:spPr>
          <a:xfrm>
            <a:off x="1352550" y="3400425"/>
            <a:ext cx="6591300" cy="561975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/>
          <a:p>
            <a:pPr algn="l">
              <a:defRPr sz="2100" b="0">
                <a:solidFill>
                  <a:srgbClr val="06192C"/>
                </a:solidFill>
                <a:latin typeface="Nimbus Sans"/>
                <a:ea typeface="Nimbus Sans"/>
                <a:cs typeface="Nimbus Sans"/>
              </a:defRPr>
            </a:pPr>
            <a:r>
              <a:rPr sz="2100" b="0">
                <a:solidFill>
                  <a:srgbClr val="06192C"/>
                </a:solidFill>
                <a:latin typeface="Nimbus Sans"/>
                <a:ea typeface="Nimbus Sans"/>
                <a:cs typeface="Nimbus Sans"/>
              </a:rPr>
              <a:t>Handle a disclosure scenario</a:t>
            </a: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DBE983FF-1127-49EC-820D-BD52CE63BA67}"/>
              </a:ext>
            </a:extLst>
          </p:cNvPr>
          <p:cNvSpPr>
            <a:spLocks noGrp="1"/>
          </p:cNvSpPr>
          <p:nvPr/>
        </p:nvSpPr>
        <p:spPr>
          <a:xfrm>
            <a:off x="609600" y="4029075"/>
            <a:ext cx="571500" cy="428625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/>
          <a:p>
            <a:pPr algn="l">
              <a:defRPr sz="2250" b="1">
                <a:solidFill>
                  <a:srgbClr val="C0202F"/>
                </a:solidFill>
                <a:latin typeface="Nimbus Sans Narrow"/>
                <a:ea typeface="Nimbus Sans Narrow"/>
                <a:cs typeface="Nimbus Sans Narrow"/>
              </a:defRPr>
            </a:pPr>
            <a:r>
              <a:rPr sz="2250" b="1">
                <a:solidFill>
                  <a:srgbClr val="C0202F"/>
                </a:solidFill>
                <a:latin typeface="Nimbus Sans Narrow"/>
                <a:ea typeface="Nimbus Sans Narrow"/>
                <a:cs typeface="Nimbus Sans Narrow"/>
              </a:rPr>
              <a:t>03</a:t>
            </a: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8AF851C1-029D-409A-9D94-EA90A3593284}"/>
              </a:ext>
            </a:extLst>
          </p:cNvPr>
          <p:cNvSpPr>
            <a:spLocks noGrp="1"/>
          </p:cNvSpPr>
          <p:nvPr/>
        </p:nvSpPr>
        <p:spPr>
          <a:xfrm>
            <a:off x="1352550" y="4029075"/>
            <a:ext cx="6591300" cy="561975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/>
          <a:p>
            <a:pPr algn="l">
              <a:defRPr sz="2100" b="0">
                <a:solidFill>
                  <a:srgbClr val="06192C"/>
                </a:solidFill>
                <a:latin typeface="Nimbus Sans"/>
                <a:ea typeface="Nimbus Sans"/>
                <a:cs typeface="Nimbus Sans"/>
              </a:defRPr>
            </a:pPr>
            <a:r>
              <a:rPr sz="2100" b="0">
                <a:solidFill>
                  <a:srgbClr val="06192C"/>
                </a:solidFill>
                <a:latin typeface="Nimbus Sans"/>
                <a:ea typeface="Nimbus Sans"/>
                <a:cs typeface="Nimbus Sans"/>
              </a:rPr>
              <a:t>Acknowledge and assess safety needs</a:t>
            </a: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4CD96DB2-9260-4712-8AFD-DE89FCC2EB2D}"/>
              </a:ext>
            </a:extLst>
          </p:cNvPr>
          <p:cNvSpPr>
            <a:spLocks noGrp="1"/>
          </p:cNvSpPr>
          <p:nvPr/>
        </p:nvSpPr>
        <p:spPr>
          <a:xfrm>
            <a:off x="609600" y="4657725"/>
            <a:ext cx="571500" cy="428625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/>
          <a:p>
            <a:pPr algn="l">
              <a:defRPr sz="2250" b="1">
                <a:solidFill>
                  <a:srgbClr val="C0202F"/>
                </a:solidFill>
                <a:latin typeface="Nimbus Sans Narrow"/>
                <a:ea typeface="Nimbus Sans Narrow"/>
                <a:cs typeface="Nimbus Sans Narrow"/>
              </a:defRPr>
            </a:pPr>
            <a:r>
              <a:rPr sz="2250" b="1">
                <a:solidFill>
                  <a:srgbClr val="C0202F"/>
                </a:solidFill>
                <a:latin typeface="Nimbus Sans Narrow"/>
                <a:ea typeface="Nimbus Sans Narrow"/>
                <a:cs typeface="Nimbus Sans Narrow"/>
              </a:rPr>
              <a:t>04</a:t>
            </a: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E5BBE77C-3C6E-4FC1-B1DB-45C6B62FAD5B}"/>
              </a:ext>
            </a:extLst>
          </p:cNvPr>
          <p:cNvSpPr>
            <a:spLocks noGrp="1"/>
          </p:cNvSpPr>
          <p:nvPr/>
        </p:nvSpPr>
        <p:spPr>
          <a:xfrm>
            <a:off x="1352550" y="4657725"/>
            <a:ext cx="6591300" cy="561975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/>
          <a:p>
            <a:pPr algn="l">
              <a:defRPr sz="2100" b="0">
                <a:solidFill>
                  <a:srgbClr val="06192C"/>
                </a:solidFill>
                <a:latin typeface="Nimbus Sans"/>
                <a:ea typeface="Nimbus Sans"/>
                <a:cs typeface="Nimbus Sans"/>
              </a:defRPr>
            </a:pPr>
            <a:r>
              <a:rPr sz="2100" b="0">
                <a:solidFill>
                  <a:srgbClr val="06192C"/>
                </a:solidFill>
                <a:latin typeface="Nimbus Sans"/>
                <a:ea typeface="Nimbus Sans"/>
                <a:cs typeface="Nimbus Sans"/>
              </a:rPr>
              <a:t>Complete and check corrective actions</a:t>
            </a: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506D6599-2241-49D5-A76E-C227637A1C0A}"/>
              </a:ext>
            </a:extLst>
          </p:cNvPr>
          <p:cNvSpPr>
            <a:spLocks noGrp="1"/>
          </p:cNvSpPr>
          <p:nvPr/>
        </p:nvSpPr>
        <p:spPr>
          <a:xfrm>
            <a:off x="609600" y="5962650"/>
            <a:ext cx="9906000" cy="2667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/>
          <a:p>
            <a:pPr algn="l">
              <a:defRPr sz="1200" b="0">
                <a:solidFill>
                  <a:srgbClr val="D6E1EB"/>
                </a:solidFill>
                <a:latin typeface="Nimbus Sans"/>
                <a:ea typeface="Nimbus Sans"/>
                <a:cs typeface="Nimbus Sans"/>
              </a:defRPr>
            </a:pPr>
            <a:r>
              <a:rPr sz="1200" b="0">
                <a:solidFill>
                  <a:srgbClr val="D6E1EB"/>
                </a:solidFill>
                <a:latin typeface="Nimbus Sans"/>
                <a:ea typeface="Nimbus Sans"/>
                <a:cs typeface="Nimbus Sans"/>
              </a:rPr>
              <a:t>Complaint counts alone cannot tell you whether conditions improved.</a:t>
            </a:r>
          </a:p>
        </p:txBody>
      </p:sp>
    </p:spTree>
    <p:extLst>
      <p:ext uri="{BB962C8B-B14F-4D97-AF65-F5344CB8AC3E}">
        <p14:creationId xmlns:p14="http://schemas.microsoft.com/office/powerpoint/2010/main" val="2016206512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6192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/>
          <p:cNvPicPr>
            <a:picLocks noChangeAspect="1"/>
          </p:cNvPicPr>
          <p:nvPr/>
        </p:nvPicPr>
        <p:blipFill>
          <a:blip r:embed="rId3"/>
          <a:srcRect t="27" b="27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Rectangle 1">
            <a:extLst>
              <a:ext uri="{FF2B5EF4-FFF2-40B4-BE49-F238E27FC236}">
                <a16:creationId xmlns:a16="http://schemas.microsoft.com/office/drawing/2014/main" id="{EA22168D-B840-48F0-86E5-99A24C40E4E2}"/>
              </a:ext>
            </a:extLst>
          </p:cNvPr>
          <p:cNvSpPr>
            <a:spLocks noGrp="1"/>
          </p:cNvSpPr>
          <p:nvPr/>
        </p:nvSpPr>
        <p:spPr>
          <a:xfrm>
            <a:off x="495300" y="266700"/>
            <a:ext cx="2571750" cy="657225"/>
          </a:xfrm>
          <a:prstGeom prst="rect">
            <a:avLst/>
          </a:prstGeom>
          <a:solidFill>
            <a:srgbClr val="FFFFFF"/>
          </a:solidFill>
          <a:ln w="0">
            <a:noFill/>
          </a:ln>
        </p:spPr>
        <p:txBody>
          <a:bodyPr/>
          <a:lstStyle/>
          <a:p>
            <a:endParaRPr lang="en-CA"/>
          </a:p>
        </p:txBody>
      </p:sp>
      <p:pic>
        <p:nvPicPr>
          <p:cNvPr id="12" name="Picture 11"/>
          <p:cNvPicPr>
            <a:picLocks noChangeAspect="1"/>
          </p:cNvPicPr>
          <p:nvPr/>
        </p:nvPicPr>
        <p:blipFill>
          <a:blip r:embed="rId4"/>
          <a:stretch/>
        </p:blipFill>
        <p:spPr>
          <a:xfrm>
            <a:off x="609640" y="400050"/>
            <a:ext cx="2343069" cy="451390"/>
          </a:xfrm>
          <a:prstGeom prst="rect">
            <a:avLst/>
          </a:prstGeom>
        </p:spPr>
      </p:pic>
      <p:sp>
        <p:nvSpPr>
          <p:cNvPr id="4" name="Rectangle 3">
            <a:extLst>
              <a:ext uri="{FF2B5EF4-FFF2-40B4-BE49-F238E27FC236}">
                <a16:creationId xmlns:a16="http://schemas.microsoft.com/office/drawing/2014/main" id="{DE8E506D-7DDA-46B9-9E8A-7FF1243E3605}"/>
              </a:ext>
            </a:extLst>
          </p:cNvPr>
          <p:cNvSpPr>
            <a:spLocks noGrp="1"/>
          </p:cNvSpPr>
          <p:nvPr/>
        </p:nvSpPr>
        <p:spPr>
          <a:xfrm>
            <a:off x="609600" y="6334125"/>
            <a:ext cx="9810750" cy="2286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/>
          <a:p>
            <a:pPr algn="l">
              <a:defRPr sz="1125" b="1">
                <a:solidFill>
                  <a:srgbClr val="D6E1EB"/>
                </a:solidFill>
                <a:latin typeface="Nimbus Sans"/>
                <a:ea typeface="Nimbus Sans"/>
                <a:cs typeface="Nimbus Sans"/>
              </a:defRPr>
            </a:pPr>
            <a:r>
              <a:rPr sz="1125" b="1">
                <a:solidFill>
                  <a:srgbClr val="D6E1EB"/>
                </a:solidFill>
                <a:latin typeface="Nimbus Sans"/>
                <a:ea typeface="Nimbus Sans"/>
                <a:cs typeface="Nimbus Sans"/>
              </a:rPr>
              <a:t>PROGRAM EVIDENCE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FA793360-C01C-4D04-A02E-DF1C8F0E35DF}"/>
              </a:ext>
            </a:extLst>
          </p:cNvPr>
          <p:cNvSpPr>
            <a:spLocks noGrp="1"/>
          </p:cNvSpPr>
          <p:nvPr/>
        </p:nvSpPr>
        <p:spPr>
          <a:xfrm>
            <a:off x="11239500" y="6286500"/>
            <a:ext cx="428625" cy="3048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/>
          <a:p>
            <a:pPr algn="l">
              <a:defRPr sz="1650" b="1">
                <a:solidFill>
                  <a:srgbClr val="FFFFFF"/>
                </a:solidFill>
                <a:latin typeface="Nimbus Sans"/>
                <a:ea typeface="Nimbus Sans"/>
                <a:cs typeface="Nimbus Sans"/>
              </a:defRPr>
            </a:pPr>
            <a:r>
              <a:rPr sz="1650" b="1">
                <a:solidFill>
                  <a:srgbClr val="FFFFFF"/>
                </a:solidFill>
                <a:latin typeface="Nimbus Sans"/>
                <a:ea typeface="Nimbus Sans"/>
                <a:cs typeface="Nimbus Sans"/>
              </a:rPr>
              <a:t>24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818D747C-9315-4EE8-B7EF-526196C89F0A}"/>
              </a:ext>
            </a:extLst>
          </p:cNvPr>
          <p:cNvSpPr>
            <a:spLocks noGrp="1"/>
          </p:cNvSpPr>
          <p:nvPr/>
        </p:nvSpPr>
        <p:spPr>
          <a:xfrm>
            <a:off x="609600" y="1428750"/>
            <a:ext cx="5905500" cy="733425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/>
          <a:p>
            <a:pPr algn="l">
              <a:defRPr sz="4800" b="1">
                <a:solidFill>
                  <a:srgbClr val="FFFFFF"/>
                </a:solidFill>
                <a:latin typeface="Nimbus Sans Narrow"/>
                <a:ea typeface="Nimbus Sans Narrow"/>
                <a:cs typeface="Nimbus Sans Narrow"/>
              </a:defRPr>
            </a:pPr>
            <a:r>
              <a:rPr sz="4800" b="1">
                <a:solidFill>
                  <a:srgbClr val="FFFFFF"/>
                </a:solidFill>
                <a:latin typeface="Nimbus Sans Narrow"/>
                <a:ea typeface="Nimbus Sans Narrow"/>
                <a:cs typeface="Nimbus Sans Narrow"/>
              </a:rPr>
              <a:t>WHAT CAN YOU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8DA9F76E-1212-4C2E-9C42-A1117998D39C}"/>
              </a:ext>
            </a:extLst>
          </p:cNvPr>
          <p:cNvSpPr>
            <a:spLocks noGrp="1"/>
          </p:cNvSpPr>
          <p:nvPr/>
        </p:nvSpPr>
        <p:spPr>
          <a:xfrm>
            <a:off x="609600" y="2124075"/>
            <a:ext cx="5905500" cy="733425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/>
          <a:p>
            <a:pPr algn="l">
              <a:defRPr sz="4800" b="1">
                <a:solidFill>
                  <a:srgbClr val="FFFFFF"/>
                </a:solidFill>
                <a:latin typeface="Nimbus Sans Narrow"/>
                <a:ea typeface="Nimbus Sans Narrow"/>
                <a:cs typeface="Nimbus Sans Narrow"/>
              </a:defRPr>
            </a:pPr>
            <a:r>
              <a:rPr sz="4800" b="1">
                <a:solidFill>
                  <a:srgbClr val="FFFFFF"/>
                </a:solidFill>
                <a:latin typeface="Nimbus Sans Narrow"/>
                <a:ea typeface="Nimbus Sans Narrow"/>
                <a:cs typeface="Nimbus Sans Narrow"/>
              </a:rPr>
              <a:t>DEMONSTRATE?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931A278B-3FBB-4FE5-A5A5-11619B1B032C}"/>
              </a:ext>
            </a:extLst>
          </p:cNvPr>
          <p:cNvSpPr>
            <a:spLocks noGrp="1"/>
          </p:cNvSpPr>
          <p:nvPr/>
        </p:nvSpPr>
        <p:spPr>
          <a:xfrm>
            <a:off x="609600" y="3238500"/>
            <a:ext cx="5619750" cy="123825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/>
          <a:p>
            <a:pPr algn="l">
              <a:defRPr sz="2250" b="0">
                <a:solidFill>
                  <a:srgbClr val="D6E1EB"/>
                </a:solidFill>
                <a:latin typeface="Nimbus Sans"/>
                <a:ea typeface="Nimbus Sans"/>
                <a:cs typeface="Nimbus Sans"/>
              </a:defRPr>
            </a:pPr>
            <a:r>
              <a:rPr sz="2250" b="0">
                <a:solidFill>
                  <a:srgbClr val="D6E1EB"/>
                </a:solidFill>
                <a:latin typeface="Nimbus Sans"/>
                <a:ea typeface="Nimbus Sans"/>
                <a:cs typeface="Nimbus Sans"/>
              </a:rPr>
              <a:t>What people learned</a:t>
            </a:r>
          </a:p>
          <a:p>
            <a:pPr algn="l">
              <a:defRPr sz="2250" b="0">
                <a:solidFill>
                  <a:srgbClr val="D6E1EB"/>
                </a:solidFill>
                <a:latin typeface="Nimbus Sans"/>
                <a:ea typeface="Nimbus Sans"/>
                <a:cs typeface="Nimbus Sans"/>
              </a:defRPr>
            </a:pPr>
            <a:r>
              <a:rPr sz="2250" b="0">
                <a:solidFill>
                  <a:srgbClr val="D6E1EB"/>
                </a:solidFill>
                <a:latin typeface="Nimbus Sans"/>
                <a:ea typeface="Nimbus Sans"/>
                <a:cs typeface="Nimbus Sans"/>
              </a:rPr>
              <a:t>What they practised</a:t>
            </a:r>
          </a:p>
          <a:p>
            <a:pPr algn="l">
              <a:defRPr sz="2250" b="0">
                <a:solidFill>
                  <a:srgbClr val="D6E1EB"/>
                </a:solidFill>
                <a:latin typeface="Nimbus Sans"/>
                <a:ea typeface="Nimbus Sans"/>
                <a:cs typeface="Nimbus Sans"/>
              </a:defRPr>
            </a:pPr>
            <a:r>
              <a:rPr sz="2250" b="0">
                <a:solidFill>
                  <a:srgbClr val="D6E1EB"/>
                </a:solidFill>
                <a:latin typeface="Nimbus Sans"/>
                <a:ea typeface="Nimbus Sans"/>
                <a:cs typeface="Nimbus Sans"/>
              </a:rPr>
              <a:t>How procedures worked</a:t>
            </a:r>
          </a:p>
          <a:p>
            <a:pPr algn="l">
              <a:defRPr sz="2250" b="0">
                <a:solidFill>
                  <a:srgbClr val="D6E1EB"/>
                </a:solidFill>
                <a:latin typeface="Nimbus Sans"/>
                <a:ea typeface="Nimbus Sans"/>
                <a:cs typeface="Nimbus Sans"/>
              </a:defRPr>
            </a:pPr>
            <a:r>
              <a:rPr sz="2250" b="0">
                <a:solidFill>
                  <a:srgbClr val="D6E1EB"/>
                </a:solidFill>
                <a:latin typeface="Nimbus Sans"/>
                <a:ea typeface="Nimbus Sans"/>
                <a:cs typeface="Nimbus Sans"/>
              </a:rPr>
              <a:t>What changed afterward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816AC840-F0E4-4064-98FE-D1752E8C4F0E}"/>
              </a:ext>
            </a:extLst>
          </p:cNvPr>
          <p:cNvSpPr>
            <a:spLocks noGrp="1"/>
          </p:cNvSpPr>
          <p:nvPr/>
        </p:nvSpPr>
        <p:spPr>
          <a:xfrm>
            <a:off x="609600" y="5353050"/>
            <a:ext cx="5715000" cy="371475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/>
          <a:p>
            <a:pPr algn="l">
              <a:defRPr sz="1950" b="1">
                <a:solidFill>
                  <a:srgbClr val="FF6470"/>
                </a:solidFill>
                <a:latin typeface="Nimbus Sans"/>
                <a:ea typeface="Nimbus Sans"/>
                <a:cs typeface="Nimbus Sans"/>
              </a:defRPr>
            </a:pPr>
            <a:r>
              <a:rPr sz="1950" b="1">
                <a:solidFill>
                  <a:srgbClr val="FF6470"/>
                </a:solidFill>
                <a:latin typeface="Nimbus Sans"/>
                <a:ea typeface="Nimbus Sans"/>
                <a:cs typeface="Nimbus Sans"/>
              </a:rPr>
              <a:t>Current records. Clear ownership.</a:t>
            </a:r>
          </a:p>
        </p:txBody>
      </p:sp>
    </p:spTree>
    <p:extLst>
      <p:ext uri="{BB962C8B-B14F-4D97-AF65-F5344CB8AC3E}">
        <p14:creationId xmlns:p14="http://schemas.microsoft.com/office/powerpoint/2010/main" val="174408320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6192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Picture 15"/>
          <p:cNvPicPr>
            <a:picLocks noChangeAspect="1"/>
          </p:cNvPicPr>
          <p:nvPr/>
        </p:nvPicPr>
        <p:blipFill>
          <a:blip r:embed="rId3"/>
          <a:srcRect t="27" b="27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17" name="Picture 16"/>
          <p:cNvPicPr>
            <a:picLocks noChangeAspect="1"/>
          </p:cNvPicPr>
          <p:nvPr/>
        </p:nvPicPr>
        <p:blipFill>
          <a:blip r:embed="rId4"/>
          <a:stretch/>
        </p:blipFill>
        <p:spPr>
          <a:xfrm>
            <a:off x="609640" y="400050"/>
            <a:ext cx="2343069" cy="451390"/>
          </a:xfrm>
          <a:prstGeom prst="rect">
            <a:avLst/>
          </a:prstGeom>
        </p:spPr>
      </p:pic>
      <p:sp>
        <p:nvSpPr>
          <p:cNvPr id="3" name="Rectangle 2">
            <a:extLst>
              <a:ext uri="{FF2B5EF4-FFF2-40B4-BE49-F238E27FC236}">
                <a16:creationId xmlns:a16="http://schemas.microsoft.com/office/drawing/2014/main" id="{6E871CF0-5287-44EE-9726-8D05C27CDC0A}"/>
              </a:ext>
            </a:extLst>
          </p:cNvPr>
          <p:cNvSpPr>
            <a:spLocks noGrp="1"/>
          </p:cNvSpPr>
          <p:nvPr/>
        </p:nvSpPr>
        <p:spPr>
          <a:xfrm>
            <a:off x="609600" y="6334125"/>
            <a:ext cx="9810750" cy="2286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/>
          <a:p>
            <a:pPr algn="l">
              <a:defRPr sz="1125" b="1">
                <a:solidFill>
                  <a:srgbClr val="D6E1EB"/>
                </a:solidFill>
                <a:latin typeface="Nimbus Sans"/>
                <a:ea typeface="Nimbus Sans"/>
                <a:cs typeface="Nimbus Sans"/>
              </a:defRPr>
            </a:pPr>
            <a:r>
              <a:rPr sz="1125" b="1">
                <a:solidFill>
                  <a:srgbClr val="D6E1EB"/>
                </a:solidFill>
                <a:latin typeface="Nimbus Sans"/>
                <a:ea typeface="Nimbus Sans"/>
                <a:cs typeface="Nimbus Sans"/>
              </a:rPr>
              <a:t>YOUR NEXT 30 DAYS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CB75C70E-2C28-4F12-A058-741BD7E43EF0}"/>
              </a:ext>
            </a:extLst>
          </p:cNvPr>
          <p:cNvSpPr>
            <a:spLocks noGrp="1"/>
          </p:cNvSpPr>
          <p:nvPr/>
        </p:nvSpPr>
        <p:spPr>
          <a:xfrm>
            <a:off x="11239500" y="6286500"/>
            <a:ext cx="428625" cy="3048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/>
          <a:p>
            <a:pPr algn="l">
              <a:defRPr sz="1650" b="1">
                <a:solidFill>
                  <a:srgbClr val="FFFFFF"/>
                </a:solidFill>
                <a:latin typeface="Nimbus Sans"/>
                <a:ea typeface="Nimbus Sans"/>
                <a:cs typeface="Nimbus Sans"/>
              </a:defRPr>
            </a:pPr>
            <a:r>
              <a:rPr sz="1650" b="1">
                <a:solidFill>
                  <a:srgbClr val="FFFFFF"/>
                </a:solidFill>
                <a:latin typeface="Nimbus Sans"/>
                <a:ea typeface="Nimbus Sans"/>
                <a:cs typeface="Nimbus Sans"/>
              </a:rPr>
              <a:t>25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10EE1BA1-3A91-4F58-8A29-4E9269959507}"/>
              </a:ext>
            </a:extLst>
          </p:cNvPr>
          <p:cNvSpPr>
            <a:spLocks noGrp="1"/>
          </p:cNvSpPr>
          <p:nvPr/>
        </p:nvSpPr>
        <p:spPr>
          <a:xfrm>
            <a:off x="609600" y="1285875"/>
            <a:ext cx="8572500" cy="59055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/>
          <a:p>
            <a:pPr algn="l">
              <a:defRPr sz="3900" b="1">
                <a:solidFill>
                  <a:srgbClr val="C0202F"/>
                </a:solidFill>
                <a:latin typeface="Nimbus Sans Narrow"/>
                <a:ea typeface="Nimbus Sans Narrow"/>
                <a:cs typeface="Nimbus Sans Narrow"/>
              </a:defRPr>
            </a:pPr>
            <a:r>
              <a:rPr sz="3900" b="1">
                <a:solidFill>
                  <a:srgbClr val="C0202F"/>
                </a:solidFill>
                <a:latin typeface="Nimbus Sans Narrow"/>
                <a:ea typeface="Nimbus Sans Narrow"/>
                <a:cs typeface="Nimbus Sans Narrow"/>
              </a:rPr>
              <a:t>ONE GAP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0EC6ABE2-F51D-49F9-A1CB-CAB51B399A39}"/>
              </a:ext>
            </a:extLst>
          </p:cNvPr>
          <p:cNvSpPr>
            <a:spLocks noGrp="1"/>
          </p:cNvSpPr>
          <p:nvPr/>
        </p:nvSpPr>
        <p:spPr>
          <a:xfrm>
            <a:off x="609600" y="1838325"/>
            <a:ext cx="8572500" cy="59055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/>
          <a:p>
            <a:pPr algn="l">
              <a:defRPr sz="3900" b="1">
                <a:solidFill>
                  <a:srgbClr val="06192C"/>
                </a:solidFill>
                <a:latin typeface="Nimbus Sans Narrow"/>
                <a:ea typeface="Nimbus Sans Narrow"/>
                <a:cs typeface="Nimbus Sans Narrow"/>
              </a:defRPr>
            </a:pPr>
            <a:r>
              <a:rPr sz="3900" b="1">
                <a:solidFill>
                  <a:srgbClr val="06192C"/>
                </a:solidFill>
                <a:latin typeface="Nimbus Sans Narrow"/>
                <a:ea typeface="Nimbus Sans Narrow"/>
                <a:cs typeface="Nimbus Sans Narrow"/>
              </a:rPr>
              <a:t>ONE ACCOUNTABLE OWNER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D3AC51EC-24F5-433D-BA60-08DF1ED22866}"/>
              </a:ext>
            </a:extLst>
          </p:cNvPr>
          <p:cNvSpPr>
            <a:spLocks noGrp="1"/>
          </p:cNvSpPr>
          <p:nvPr/>
        </p:nvSpPr>
        <p:spPr>
          <a:xfrm>
            <a:off x="609600" y="2771775"/>
            <a:ext cx="1285875" cy="390525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/>
          <a:p>
            <a:pPr algn="l">
              <a:defRPr sz="2025" b="1">
                <a:solidFill>
                  <a:srgbClr val="C0202F"/>
                </a:solidFill>
                <a:latin typeface="Nimbus Sans Narrow"/>
                <a:ea typeface="Nimbus Sans Narrow"/>
                <a:cs typeface="Nimbus Sans Narrow"/>
              </a:defRPr>
            </a:pPr>
            <a:r>
              <a:rPr sz="2025" b="1">
                <a:solidFill>
                  <a:srgbClr val="C0202F"/>
                </a:solidFill>
                <a:latin typeface="Nimbus Sans Narrow"/>
                <a:ea typeface="Nimbus Sans Narrow"/>
                <a:cs typeface="Nimbus Sans Narrow"/>
              </a:rPr>
              <a:t>WEEK 1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6AF36EF6-ED18-4F81-9C14-846983A72132}"/>
              </a:ext>
            </a:extLst>
          </p:cNvPr>
          <p:cNvSpPr>
            <a:spLocks noGrp="1"/>
          </p:cNvSpPr>
          <p:nvPr/>
        </p:nvSpPr>
        <p:spPr>
          <a:xfrm>
            <a:off x="2133600" y="2771775"/>
            <a:ext cx="6191250" cy="504825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/>
          <a:p>
            <a:pPr algn="l">
              <a:defRPr sz="2025" b="0">
                <a:solidFill>
                  <a:srgbClr val="06192C"/>
                </a:solidFill>
                <a:latin typeface="Nimbus Sans"/>
                <a:ea typeface="Nimbus Sans"/>
                <a:cs typeface="Nimbus Sans"/>
              </a:defRPr>
            </a:pPr>
            <a:r>
              <a:rPr sz="2025" b="0">
                <a:solidFill>
                  <a:srgbClr val="06192C"/>
                </a:solidFill>
                <a:latin typeface="Nimbus Sans"/>
                <a:ea typeface="Nimbus Sans"/>
                <a:cs typeface="Nimbus Sans"/>
              </a:rPr>
              <a:t>Map reporting and emergency routes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3B71F2D8-EC5F-4060-AF56-8E101C3E8D12}"/>
              </a:ext>
            </a:extLst>
          </p:cNvPr>
          <p:cNvSpPr>
            <a:spLocks noGrp="1"/>
          </p:cNvSpPr>
          <p:nvPr/>
        </p:nvSpPr>
        <p:spPr>
          <a:xfrm>
            <a:off x="609600" y="3419475"/>
            <a:ext cx="1285875" cy="390525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/>
          <a:p>
            <a:pPr algn="l">
              <a:defRPr sz="2025" b="1">
                <a:solidFill>
                  <a:srgbClr val="C0202F"/>
                </a:solidFill>
                <a:latin typeface="Nimbus Sans Narrow"/>
                <a:ea typeface="Nimbus Sans Narrow"/>
                <a:cs typeface="Nimbus Sans Narrow"/>
              </a:defRPr>
            </a:pPr>
            <a:r>
              <a:rPr sz="2025" b="1">
                <a:solidFill>
                  <a:srgbClr val="C0202F"/>
                </a:solidFill>
                <a:latin typeface="Nimbus Sans Narrow"/>
                <a:ea typeface="Nimbus Sans Narrow"/>
                <a:cs typeface="Nimbus Sans Narrow"/>
              </a:rPr>
              <a:t>WEEK 2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ACD40ED1-2C51-4BD8-802C-8981A3E8C037}"/>
              </a:ext>
            </a:extLst>
          </p:cNvPr>
          <p:cNvSpPr>
            <a:spLocks noGrp="1"/>
          </p:cNvSpPr>
          <p:nvPr/>
        </p:nvSpPr>
        <p:spPr>
          <a:xfrm>
            <a:off x="2133600" y="3419475"/>
            <a:ext cx="6191250" cy="504825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/>
          <a:p>
            <a:pPr algn="l">
              <a:defRPr sz="2025" b="0">
                <a:solidFill>
                  <a:srgbClr val="06192C"/>
                </a:solidFill>
                <a:latin typeface="Nimbus Sans"/>
                <a:ea typeface="Nimbus Sans"/>
                <a:cs typeface="Nimbus Sans"/>
              </a:defRPr>
            </a:pPr>
            <a:r>
              <a:rPr sz="2025" b="0">
                <a:solidFill>
                  <a:srgbClr val="06192C"/>
                </a:solidFill>
                <a:latin typeface="Nimbus Sans"/>
                <a:ea typeface="Nimbus Sans"/>
                <a:cs typeface="Nimbus Sans"/>
              </a:rPr>
              <a:t>Practise a supervisor disclosure response</a:t>
            </a: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6E5186E9-ED34-4B39-8797-F08A769B206D}"/>
              </a:ext>
            </a:extLst>
          </p:cNvPr>
          <p:cNvSpPr>
            <a:spLocks noGrp="1"/>
          </p:cNvSpPr>
          <p:nvPr/>
        </p:nvSpPr>
        <p:spPr>
          <a:xfrm>
            <a:off x="609600" y="4067175"/>
            <a:ext cx="1285875" cy="390525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/>
          <a:p>
            <a:pPr algn="l">
              <a:defRPr sz="2025" b="1">
                <a:solidFill>
                  <a:srgbClr val="C0202F"/>
                </a:solidFill>
                <a:latin typeface="Nimbus Sans Narrow"/>
                <a:ea typeface="Nimbus Sans Narrow"/>
                <a:cs typeface="Nimbus Sans Narrow"/>
              </a:defRPr>
            </a:pPr>
            <a:r>
              <a:rPr sz="2025" b="1">
                <a:solidFill>
                  <a:srgbClr val="C0202F"/>
                </a:solidFill>
                <a:latin typeface="Nimbus Sans Narrow"/>
                <a:ea typeface="Nimbus Sans Narrow"/>
                <a:cs typeface="Nimbus Sans Narrow"/>
              </a:rPr>
              <a:t>WEEK 3</a:t>
            </a: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D969EDCC-703C-4752-B35B-6E0F334A1F9E}"/>
              </a:ext>
            </a:extLst>
          </p:cNvPr>
          <p:cNvSpPr>
            <a:spLocks noGrp="1"/>
          </p:cNvSpPr>
          <p:nvPr/>
        </p:nvSpPr>
        <p:spPr>
          <a:xfrm>
            <a:off x="2133600" y="4067175"/>
            <a:ext cx="6191250" cy="504825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/>
          <a:p>
            <a:pPr algn="l">
              <a:defRPr sz="2025" b="0">
                <a:solidFill>
                  <a:srgbClr val="06192C"/>
                </a:solidFill>
                <a:latin typeface="Nimbus Sans"/>
                <a:ea typeface="Nimbus Sans"/>
                <a:cs typeface="Nimbus Sans"/>
              </a:defRPr>
            </a:pPr>
            <a:r>
              <a:rPr sz="2025" b="0">
                <a:solidFill>
                  <a:srgbClr val="06192C"/>
                </a:solidFill>
                <a:latin typeface="Nimbus Sans"/>
                <a:ea typeface="Nimbus Sans"/>
                <a:cs typeface="Nimbus Sans"/>
              </a:rPr>
              <a:t>Test one procedure in a planned exercise</a:t>
            </a: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9815FE53-1257-4EAB-B612-9AC91100A157}"/>
              </a:ext>
            </a:extLst>
          </p:cNvPr>
          <p:cNvSpPr>
            <a:spLocks noGrp="1"/>
          </p:cNvSpPr>
          <p:nvPr/>
        </p:nvSpPr>
        <p:spPr>
          <a:xfrm>
            <a:off x="609600" y="4714875"/>
            <a:ext cx="1285875" cy="390525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/>
          <a:p>
            <a:pPr algn="l">
              <a:defRPr sz="2025" b="1">
                <a:solidFill>
                  <a:srgbClr val="C0202F"/>
                </a:solidFill>
                <a:latin typeface="Nimbus Sans Narrow"/>
                <a:ea typeface="Nimbus Sans Narrow"/>
                <a:cs typeface="Nimbus Sans Narrow"/>
              </a:defRPr>
            </a:pPr>
            <a:r>
              <a:rPr sz="2025" b="1">
                <a:solidFill>
                  <a:srgbClr val="C0202F"/>
                </a:solidFill>
                <a:latin typeface="Nimbus Sans Narrow"/>
                <a:ea typeface="Nimbus Sans Narrow"/>
                <a:cs typeface="Nimbus Sans Narrow"/>
              </a:rPr>
              <a:t>WEEK 4</a:t>
            </a: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8AD3A5FA-6DF6-42BC-8823-2A0DF78AE308}"/>
              </a:ext>
            </a:extLst>
          </p:cNvPr>
          <p:cNvSpPr>
            <a:spLocks noGrp="1"/>
          </p:cNvSpPr>
          <p:nvPr/>
        </p:nvSpPr>
        <p:spPr>
          <a:xfrm>
            <a:off x="2133600" y="4714875"/>
            <a:ext cx="6191250" cy="504825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/>
          <a:p>
            <a:pPr algn="l">
              <a:defRPr sz="2025" b="0">
                <a:solidFill>
                  <a:srgbClr val="06192C"/>
                </a:solidFill>
                <a:latin typeface="Nimbus Sans"/>
                <a:ea typeface="Nimbus Sans"/>
                <a:cs typeface="Nimbus Sans"/>
              </a:defRPr>
            </a:pPr>
            <a:r>
              <a:rPr sz="2025" b="0">
                <a:solidFill>
                  <a:srgbClr val="06192C"/>
                </a:solidFill>
                <a:latin typeface="Nimbus Sans"/>
                <a:ea typeface="Nimbus Sans"/>
                <a:cs typeface="Nimbus Sans"/>
              </a:rPr>
              <a:t>Assign corrections and verify the change</a:t>
            </a: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9C0B7A52-059F-43CA-89AE-D7AC8751063D}"/>
              </a:ext>
            </a:extLst>
          </p:cNvPr>
          <p:cNvSpPr>
            <a:spLocks noGrp="1"/>
          </p:cNvSpPr>
          <p:nvPr/>
        </p:nvSpPr>
        <p:spPr>
          <a:xfrm>
            <a:off x="609600" y="5962650"/>
            <a:ext cx="9906000" cy="2667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/>
          <a:p>
            <a:pPr algn="l">
              <a:defRPr sz="1200" b="0">
                <a:solidFill>
                  <a:srgbClr val="D6E1EB"/>
                </a:solidFill>
                <a:latin typeface="Nimbus Sans"/>
                <a:ea typeface="Nimbus Sans"/>
                <a:cs typeface="Nimbus Sans"/>
              </a:defRPr>
            </a:pPr>
            <a:r>
              <a:rPr sz="1200" b="0">
                <a:solidFill>
                  <a:srgbClr val="D6E1EB"/>
                </a:solidFill>
                <a:latin typeface="Nimbus Sans"/>
                <a:ea typeface="Nimbus Sans"/>
                <a:cs typeface="Nimbus Sans"/>
              </a:rPr>
              <a:t>Act immediately on urgent concerns and applicable deadlines.</a:t>
            </a:r>
          </a:p>
        </p:txBody>
      </p:sp>
    </p:spTree>
    <p:extLst>
      <p:ext uri="{BB962C8B-B14F-4D97-AF65-F5344CB8AC3E}">
        <p14:creationId xmlns:p14="http://schemas.microsoft.com/office/powerpoint/2010/main" val="1956899084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6192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/>
          <p:cNvPicPr>
            <a:picLocks noChangeAspect="1"/>
          </p:cNvPicPr>
          <p:nvPr/>
        </p:nvPicPr>
        <p:blipFill>
          <a:blip r:embed="rId3"/>
          <a:srcRect t="27" b="27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Rectangle 1">
            <a:extLst>
              <a:ext uri="{FF2B5EF4-FFF2-40B4-BE49-F238E27FC236}">
                <a16:creationId xmlns:a16="http://schemas.microsoft.com/office/drawing/2014/main" id="{024911F8-C35A-4AC0-88E7-72A8F87B75F5}"/>
              </a:ext>
            </a:extLst>
          </p:cNvPr>
          <p:cNvSpPr>
            <a:spLocks noGrp="1"/>
          </p:cNvSpPr>
          <p:nvPr/>
        </p:nvSpPr>
        <p:spPr>
          <a:xfrm>
            <a:off x="495300" y="266700"/>
            <a:ext cx="2571750" cy="657225"/>
          </a:xfrm>
          <a:prstGeom prst="rect">
            <a:avLst/>
          </a:prstGeom>
          <a:solidFill>
            <a:srgbClr val="FFFFFF"/>
          </a:solidFill>
          <a:ln w="0">
            <a:noFill/>
          </a:ln>
        </p:spPr>
        <p:txBody>
          <a:bodyPr/>
          <a:lstStyle/>
          <a:p>
            <a:endParaRPr lang="en-CA"/>
          </a:p>
        </p:txBody>
      </p:sp>
      <p:pic>
        <p:nvPicPr>
          <p:cNvPr id="13" name="Picture 12"/>
          <p:cNvPicPr>
            <a:picLocks noChangeAspect="1"/>
          </p:cNvPicPr>
          <p:nvPr/>
        </p:nvPicPr>
        <p:blipFill>
          <a:blip r:embed="rId4"/>
          <a:stretch/>
        </p:blipFill>
        <p:spPr>
          <a:xfrm>
            <a:off x="609640" y="400050"/>
            <a:ext cx="2343069" cy="451390"/>
          </a:xfrm>
          <a:prstGeom prst="rect">
            <a:avLst/>
          </a:prstGeom>
        </p:spPr>
      </p:pic>
      <p:sp>
        <p:nvSpPr>
          <p:cNvPr id="4" name="Rectangle 3">
            <a:extLst>
              <a:ext uri="{FF2B5EF4-FFF2-40B4-BE49-F238E27FC236}">
                <a16:creationId xmlns:a16="http://schemas.microsoft.com/office/drawing/2014/main" id="{9ED018EB-9C12-4A14-8C64-FBC8D85A2CA1}"/>
              </a:ext>
            </a:extLst>
          </p:cNvPr>
          <p:cNvSpPr>
            <a:spLocks noGrp="1"/>
          </p:cNvSpPr>
          <p:nvPr/>
        </p:nvSpPr>
        <p:spPr>
          <a:xfrm>
            <a:off x="609600" y="6334125"/>
            <a:ext cx="9810750" cy="2286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/>
          <a:p>
            <a:pPr algn="l">
              <a:defRPr sz="1125" b="1">
                <a:solidFill>
                  <a:srgbClr val="D6E1EB"/>
                </a:solidFill>
                <a:latin typeface="Nimbus Sans"/>
                <a:ea typeface="Nimbus Sans"/>
                <a:cs typeface="Nimbus Sans"/>
              </a:defRPr>
            </a:pPr>
            <a:r>
              <a:rPr sz="1125" b="1">
                <a:solidFill>
                  <a:srgbClr val="D6E1EB"/>
                </a:solidFill>
                <a:latin typeface="Nimbus Sans"/>
                <a:ea typeface="Nimbus Sans"/>
                <a:cs typeface="Nimbus Sans"/>
              </a:rPr>
              <a:t>QUESTIONS AND PRACTICAL APPLICATION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655D228F-7C17-4728-8A31-A482C6D891C9}"/>
              </a:ext>
            </a:extLst>
          </p:cNvPr>
          <p:cNvSpPr>
            <a:spLocks noGrp="1"/>
          </p:cNvSpPr>
          <p:nvPr/>
        </p:nvSpPr>
        <p:spPr>
          <a:xfrm>
            <a:off x="11239500" y="6286500"/>
            <a:ext cx="428625" cy="3048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/>
          <a:p>
            <a:pPr algn="l">
              <a:defRPr sz="1650" b="1">
                <a:solidFill>
                  <a:srgbClr val="FFFFFF"/>
                </a:solidFill>
                <a:latin typeface="Nimbus Sans"/>
                <a:ea typeface="Nimbus Sans"/>
                <a:cs typeface="Nimbus Sans"/>
              </a:defRPr>
            </a:pPr>
            <a:r>
              <a:rPr sz="1650" b="1">
                <a:solidFill>
                  <a:srgbClr val="FFFFFF"/>
                </a:solidFill>
                <a:latin typeface="Nimbus Sans"/>
                <a:ea typeface="Nimbus Sans"/>
                <a:cs typeface="Nimbus Sans"/>
              </a:rPr>
              <a:t>26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CF2C692A-D91A-4110-AA44-3E574DCFD35D}"/>
              </a:ext>
            </a:extLst>
          </p:cNvPr>
          <p:cNvSpPr>
            <a:spLocks noGrp="1"/>
          </p:cNvSpPr>
          <p:nvPr/>
        </p:nvSpPr>
        <p:spPr>
          <a:xfrm>
            <a:off x="609600" y="1533525"/>
            <a:ext cx="8001000" cy="752475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/>
          <a:p>
            <a:pPr algn="l">
              <a:defRPr sz="5025" b="1">
                <a:solidFill>
                  <a:srgbClr val="FFFFFF"/>
                </a:solidFill>
                <a:latin typeface="Nimbus Sans Narrow"/>
                <a:ea typeface="Nimbus Sans Narrow"/>
                <a:cs typeface="Nimbus Sans Narrow"/>
              </a:defRPr>
            </a:pPr>
            <a:r>
              <a:rPr sz="5025" b="1">
                <a:solidFill>
                  <a:srgbClr val="FFFFFF"/>
                </a:solidFill>
                <a:latin typeface="Nimbus Sans Narrow"/>
                <a:ea typeface="Nimbus Sans Narrow"/>
                <a:cs typeface="Nimbus Sans Narrow"/>
              </a:rPr>
              <a:t>WHERE DOES YOUR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97DC8AC3-DA1E-4769-9915-B02BF35378F6}"/>
              </a:ext>
            </a:extLst>
          </p:cNvPr>
          <p:cNvSpPr>
            <a:spLocks noGrp="1"/>
          </p:cNvSpPr>
          <p:nvPr/>
        </p:nvSpPr>
        <p:spPr>
          <a:xfrm>
            <a:off x="609600" y="2247900"/>
            <a:ext cx="8001000" cy="752475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/>
          <a:p>
            <a:pPr algn="l">
              <a:defRPr sz="5025" b="1">
                <a:solidFill>
                  <a:srgbClr val="FFFFFF"/>
                </a:solidFill>
                <a:latin typeface="Nimbus Sans Narrow"/>
                <a:ea typeface="Nimbus Sans Narrow"/>
                <a:cs typeface="Nimbus Sans Narrow"/>
              </a:defRPr>
            </a:pPr>
            <a:r>
              <a:rPr sz="5025" b="1">
                <a:solidFill>
                  <a:srgbClr val="FFFFFF"/>
                </a:solidFill>
                <a:latin typeface="Nimbus Sans Narrow"/>
                <a:ea typeface="Nimbus Sans Narrow"/>
                <a:cs typeface="Nimbus Sans Narrow"/>
              </a:rPr>
              <a:t>PROGRAM NEED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5293ED1B-800D-4DAC-B15D-1392F479CF52}"/>
              </a:ext>
            </a:extLst>
          </p:cNvPr>
          <p:cNvSpPr>
            <a:spLocks noGrp="1"/>
          </p:cNvSpPr>
          <p:nvPr/>
        </p:nvSpPr>
        <p:spPr>
          <a:xfrm>
            <a:off x="609600" y="2962275"/>
            <a:ext cx="8001000" cy="752475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/>
          <a:p>
            <a:pPr algn="l">
              <a:defRPr sz="5025" b="1">
                <a:solidFill>
                  <a:srgbClr val="FF6470"/>
                </a:solidFill>
                <a:latin typeface="Nimbus Sans Narrow"/>
                <a:ea typeface="Nimbus Sans Narrow"/>
                <a:cs typeface="Nimbus Sans Narrow"/>
              </a:defRPr>
            </a:pPr>
            <a:r>
              <a:rPr sz="5025" b="1">
                <a:solidFill>
                  <a:srgbClr val="FF6470"/>
                </a:solidFill>
                <a:latin typeface="Nimbus Sans Narrow"/>
                <a:ea typeface="Nimbus Sans Narrow"/>
                <a:cs typeface="Nimbus Sans Narrow"/>
              </a:rPr>
              <a:t>THE MOST WORK?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B03DCA3B-8E5C-4296-9069-E5570A45EFFF}"/>
              </a:ext>
            </a:extLst>
          </p:cNvPr>
          <p:cNvSpPr>
            <a:spLocks noGrp="1"/>
          </p:cNvSpPr>
          <p:nvPr/>
        </p:nvSpPr>
        <p:spPr>
          <a:xfrm>
            <a:off x="609600" y="4371975"/>
            <a:ext cx="7905750" cy="1000125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/>
          <a:p>
            <a:pPr algn="l">
              <a:defRPr sz="2400" b="0">
                <a:solidFill>
                  <a:srgbClr val="D6E1EB"/>
                </a:solidFill>
                <a:latin typeface="Nimbus Sans"/>
                <a:ea typeface="Nimbus Sans"/>
                <a:cs typeface="Nimbus Sans"/>
              </a:defRPr>
            </a:pPr>
            <a:r>
              <a:rPr sz="2400" b="0">
                <a:solidFill>
                  <a:srgbClr val="D6E1EB"/>
                </a:solidFill>
                <a:latin typeface="Nimbus Sans"/>
                <a:ea typeface="Nimbus Sans"/>
                <a:cs typeface="Nimbus Sans"/>
              </a:rPr>
              <a:t>Recognition    Safety    Reporting</a:t>
            </a:r>
          </a:p>
          <a:p>
            <a:pPr algn="l">
              <a:defRPr sz="2400" b="0">
                <a:solidFill>
                  <a:srgbClr val="D6E1EB"/>
                </a:solidFill>
                <a:latin typeface="Nimbus Sans"/>
                <a:ea typeface="Nimbus Sans"/>
                <a:cs typeface="Nimbus Sans"/>
              </a:defRPr>
            </a:pPr>
            <a:r>
              <a:rPr sz="2400" b="0">
                <a:solidFill>
                  <a:srgbClr val="D6E1EB"/>
                </a:solidFill>
                <a:latin typeface="Nimbus Sans"/>
                <a:ea typeface="Nimbus Sans"/>
                <a:cs typeface="Nimbus Sans"/>
              </a:rPr>
              <a:t>Response    Follow-through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1F8E794C-A86A-4566-8131-6E9A8BDD0D5C}"/>
              </a:ext>
            </a:extLst>
          </p:cNvPr>
          <p:cNvSpPr>
            <a:spLocks noGrp="1"/>
          </p:cNvSpPr>
          <p:nvPr/>
        </p:nvSpPr>
        <p:spPr>
          <a:xfrm>
            <a:off x="609600" y="5772150"/>
            <a:ext cx="9906000" cy="2667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/>
          <a:p>
            <a:pPr algn="l">
              <a:defRPr sz="1200" b="0">
                <a:solidFill>
                  <a:srgbClr val="D6E1EB"/>
                </a:solidFill>
                <a:latin typeface="Nimbus Sans"/>
                <a:ea typeface="Nimbus Sans"/>
                <a:cs typeface="Nimbus Sans"/>
              </a:defRPr>
            </a:pPr>
            <a:r>
              <a:rPr sz="1200" b="0">
                <a:solidFill>
                  <a:srgbClr val="D6E1EB"/>
                </a:solidFill>
                <a:latin typeface="Nimbus Sans"/>
                <a:ea typeface="Nimbus Sans"/>
                <a:cs typeface="Nimbus Sans"/>
              </a:rPr>
              <a:t>Keep questions general. Please do not identify people or active cases.</a:t>
            </a:r>
          </a:p>
        </p:txBody>
      </p:sp>
    </p:spTree>
    <p:extLst>
      <p:ext uri="{BB962C8B-B14F-4D97-AF65-F5344CB8AC3E}">
        <p14:creationId xmlns:p14="http://schemas.microsoft.com/office/powerpoint/2010/main" val="1863425826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6192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/>
          <p:cNvPicPr>
            <a:picLocks noChangeAspect="1"/>
          </p:cNvPicPr>
          <p:nvPr/>
        </p:nvPicPr>
        <p:blipFill>
          <a:blip r:embed="rId3"/>
          <a:srcRect t="27" b="27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Rectangle 1">
            <a:extLst>
              <a:ext uri="{FF2B5EF4-FFF2-40B4-BE49-F238E27FC236}">
                <a16:creationId xmlns:a16="http://schemas.microsoft.com/office/drawing/2014/main" id="{F9ED2B4B-ED6C-4278-A17E-9FC6CDC8D0B5}"/>
              </a:ext>
            </a:extLst>
          </p:cNvPr>
          <p:cNvSpPr>
            <a:spLocks noGrp="1"/>
          </p:cNvSpPr>
          <p:nvPr/>
        </p:nvSpPr>
        <p:spPr>
          <a:xfrm>
            <a:off x="495300" y="266700"/>
            <a:ext cx="2571750" cy="657225"/>
          </a:xfrm>
          <a:prstGeom prst="rect">
            <a:avLst/>
          </a:prstGeom>
          <a:solidFill>
            <a:srgbClr val="FFFFFF"/>
          </a:solidFill>
          <a:ln w="0">
            <a:noFill/>
          </a:ln>
        </p:spPr>
        <p:txBody>
          <a:bodyPr/>
          <a:lstStyle/>
          <a:p>
            <a:endParaRPr lang="en-CA"/>
          </a:p>
        </p:txBody>
      </p:sp>
      <p:pic>
        <p:nvPicPr>
          <p:cNvPr id="12" name="Picture 11"/>
          <p:cNvPicPr>
            <a:picLocks noChangeAspect="1"/>
          </p:cNvPicPr>
          <p:nvPr/>
        </p:nvPicPr>
        <p:blipFill>
          <a:blip r:embed="rId4"/>
          <a:stretch/>
        </p:blipFill>
        <p:spPr>
          <a:xfrm>
            <a:off x="609640" y="400050"/>
            <a:ext cx="2343069" cy="451390"/>
          </a:xfrm>
          <a:prstGeom prst="rect">
            <a:avLst/>
          </a:prstGeom>
        </p:spPr>
      </p:pic>
      <p:sp>
        <p:nvSpPr>
          <p:cNvPr id="4" name="Rectangle 3">
            <a:extLst>
              <a:ext uri="{FF2B5EF4-FFF2-40B4-BE49-F238E27FC236}">
                <a16:creationId xmlns:a16="http://schemas.microsoft.com/office/drawing/2014/main" id="{4395F40D-5042-4D66-BD27-431B447000E6}"/>
              </a:ext>
            </a:extLst>
          </p:cNvPr>
          <p:cNvSpPr>
            <a:spLocks noGrp="1"/>
          </p:cNvSpPr>
          <p:nvPr/>
        </p:nvSpPr>
        <p:spPr>
          <a:xfrm>
            <a:off x="609600" y="6334125"/>
            <a:ext cx="9810750" cy="2286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/>
          <a:p>
            <a:pPr algn="l">
              <a:defRPr sz="1125" b="1">
                <a:solidFill>
                  <a:srgbClr val="D6E1EB"/>
                </a:solidFill>
                <a:latin typeface="Nimbus Sans"/>
                <a:ea typeface="Nimbus Sans"/>
                <a:cs typeface="Nimbus Sans"/>
              </a:defRPr>
            </a:pPr>
            <a:r>
              <a:rPr sz="1125" b="1">
                <a:solidFill>
                  <a:srgbClr val="D6E1EB"/>
                </a:solidFill>
                <a:latin typeface="Nimbus Sans"/>
                <a:ea typeface="Nimbus Sans"/>
                <a:cs typeface="Nimbus Sans"/>
              </a:rPr>
              <a:t>SAFETYNOW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1CB3DA76-DC72-47A1-A5AA-056B17D86FEB}"/>
              </a:ext>
            </a:extLst>
          </p:cNvPr>
          <p:cNvSpPr>
            <a:spLocks noGrp="1"/>
          </p:cNvSpPr>
          <p:nvPr/>
        </p:nvSpPr>
        <p:spPr>
          <a:xfrm>
            <a:off x="11239500" y="6286500"/>
            <a:ext cx="428625" cy="3048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/>
          <a:p>
            <a:pPr algn="l">
              <a:defRPr sz="1650" b="1">
                <a:solidFill>
                  <a:srgbClr val="FFFFFF"/>
                </a:solidFill>
                <a:latin typeface="Nimbus Sans"/>
                <a:ea typeface="Nimbus Sans"/>
                <a:cs typeface="Nimbus Sans"/>
              </a:defRPr>
            </a:pPr>
            <a:r>
              <a:rPr sz="1650" b="1">
                <a:solidFill>
                  <a:srgbClr val="FFFFFF"/>
                </a:solidFill>
                <a:latin typeface="Nimbus Sans"/>
                <a:ea typeface="Nimbus Sans"/>
                <a:cs typeface="Nimbus Sans"/>
              </a:rPr>
              <a:t>27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6DE780A5-0838-4FF4-A78C-46A5595FA6F1}"/>
              </a:ext>
            </a:extLst>
          </p:cNvPr>
          <p:cNvSpPr>
            <a:spLocks noGrp="1"/>
          </p:cNvSpPr>
          <p:nvPr/>
        </p:nvSpPr>
        <p:spPr>
          <a:xfrm>
            <a:off x="609600" y="1428750"/>
            <a:ext cx="6191250" cy="695325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/>
          <a:p>
            <a:pPr algn="l">
              <a:defRPr sz="4425" b="1">
                <a:solidFill>
                  <a:srgbClr val="FFFFFF"/>
                </a:solidFill>
                <a:latin typeface="Nimbus Sans Narrow"/>
                <a:ea typeface="Nimbus Sans Narrow"/>
                <a:cs typeface="Nimbus Sans Narrow"/>
              </a:defRPr>
            </a:pPr>
            <a:r>
              <a:rPr sz="4425" b="1">
                <a:solidFill>
                  <a:srgbClr val="FFFFFF"/>
                </a:solidFill>
                <a:latin typeface="Nimbus Sans Narrow"/>
                <a:ea typeface="Nimbus Sans Narrow"/>
                <a:cs typeface="Nimbus Sans Narrow"/>
              </a:rPr>
              <a:t>TRAINING YOUR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DF5876DC-A31E-4B18-97DA-0EBCCE4DF1AD}"/>
              </a:ext>
            </a:extLst>
          </p:cNvPr>
          <p:cNvSpPr>
            <a:spLocks noGrp="1"/>
          </p:cNvSpPr>
          <p:nvPr/>
        </p:nvSpPr>
        <p:spPr>
          <a:xfrm>
            <a:off x="609600" y="2085975"/>
            <a:ext cx="6191250" cy="695325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/>
          <a:p>
            <a:pPr algn="l">
              <a:defRPr sz="4425" b="1">
                <a:solidFill>
                  <a:srgbClr val="FFFFFF"/>
                </a:solidFill>
                <a:latin typeface="Nimbus Sans Narrow"/>
                <a:ea typeface="Nimbus Sans Narrow"/>
                <a:cs typeface="Nimbus Sans Narrow"/>
              </a:defRPr>
            </a:pPr>
            <a:r>
              <a:rPr sz="4425" b="1">
                <a:solidFill>
                  <a:srgbClr val="FFFFFF"/>
                </a:solidFill>
                <a:latin typeface="Nimbus Sans Narrow"/>
                <a:ea typeface="Nimbus Sans Narrow"/>
                <a:cs typeface="Nimbus Sans Narrow"/>
              </a:rPr>
              <a:t>PEOPLE CAN APPLY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7AD22B71-2AD9-4D3A-90BC-C41379CA2A09}"/>
              </a:ext>
            </a:extLst>
          </p:cNvPr>
          <p:cNvSpPr>
            <a:spLocks noGrp="1"/>
          </p:cNvSpPr>
          <p:nvPr/>
        </p:nvSpPr>
        <p:spPr>
          <a:xfrm>
            <a:off x="609600" y="3238500"/>
            <a:ext cx="5715000" cy="123825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/>
          <a:p>
            <a:pPr algn="l">
              <a:defRPr sz="2175" b="0">
                <a:solidFill>
                  <a:srgbClr val="D6E1EB"/>
                </a:solidFill>
                <a:latin typeface="Nimbus Sans"/>
                <a:ea typeface="Nimbus Sans"/>
                <a:cs typeface="Nimbus Sans"/>
              </a:defRPr>
            </a:pPr>
            <a:r>
              <a:rPr sz="2175" b="0">
                <a:solidFill>
                  <a:srgbClr val="D6E1EB"/>
                </a:solidFill>
                <a:latin typeface="Nimbus Sans"/>
                <a:ea typeface="Nimbus Sans"/>
                <a:cs typeface="Nimbus Sans"/>
              </a:rPr>
              <a:t>Online learning</a:t>
            </a:r>
          </a:p>
          <a:p>
            <a:pPr algn="l">
              <a:defRPr sz="2175" b="0">
                <a:solidFill>
                  <a:srgbClr val="D6E1EB"/>
                </a:solidFill>
                <a:latin typeface="Nimbus Sans"/>
                <a:ea typeface="Nimbus Sans"/>
                <a:cs typeface="Nimbus Sans"/>
              </a:defRPr>
            </a:pPr>
            <a:r>
              <a:rPr sz="2175" b="0">
                <a:solidFill>
                  <a:srgbClr val="D6E1EB"/>
                </a:solidFill>
                <a:latin typeface="Nimbus Sans"/>
                <a:ea typeface="Nimbus Sans"/>
                <a:cs typeface="Nimbus Sans"/>
              </a:rPr>
              <a:t>Instructor-led resources</a:t>
            </a:r>
          </a:p>
          <a:p>
            <a:pPr algn="l">
              <a:defRPr sz="2175" b="0">
                <a:solidFill>
                  <a:srgbClr val="D6E1EB"/>
                </a:solidFill>
                <a:latin typeface="Nimbus Sans"/>
                <a:ea typeface="Nimbus Sans"/>
                <a:cs typeface="Nimbus Sans"/>
              </a:defRPr>
            </a:pPr>
            <a:r>
              <a:rPr sz="2175" b="0">
                <a:solidFill>
                  <a:srgbClr val="D6E1EB"/>
                </a:solidFill>
                <a:latin typeface="Nimbus Sans"/>
                <a:ea typeface="Nimbus Sans"/>
                <a:cs typeface="Nimbus Sans"/>
              </a:rPr>
              <a:t>Learning management and reporting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84D878CA-BB9C-4D30-89FE-7269721C134A}"/>
              </a:ext>
            </a:extLst>
          </p:cNvPr>
          <p:cNvSpPr>
            <a:spLocks noGrp="1"/>
          </p:cNvSpPr>
          <p:nvPr/>
        </p:nvSpPr>
        <p:spPr>
          <a:xfrm>
            <a:off x="609600" y="4953000"/>
            <a:ext cx="5572125" cy="866775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/>
          <a:p>
            <a:pPr algn="l">
              <a:defRPr sz="2775" b="1">
                <a:solidFill>
                  <a:srgbClr val="FF6470"/>
                </a:solidFill>
                <a:latin typeface="Nimbus Sans Narrow"/>
                <a:ea typeface="Nimbus Sans Narrow"/>
                <a:cs typeface="Nimbus Sans Narrow"/>
              </a:defRPr>
            </a:pPr>
            <a:r>
              <a:rPr sz="2775" b="1">
                <a:solidFill>
                  <a:srgbClr val="FF6470"/>
                </a:solidFill>
                <a:latin typeface="Nimbus Sans Narrow"/>
                <a:ea typeface="Nimbus Sans Narrow"/>
                <a:cs typeface="Nimbus Sans Narrow"/>
              </a:rPr>
              <a:t>Bring us the gap</a:t>
            </a:r>
          </a:p>
          <a:p>
            <a:pPr algn="l">
              <a:defRPr sz="2775" b="1">
                <a:solidFill>
                  <a:srgbClr val="FF6470"/>
                </a:solidFill>
                <a:latin typeface="Nimbus Sans Narrow"/>
                <a:ea typeface="Nimbus Sans Narrow"/>
                <a:cs typeface="Nimbus Sans Narrow"/>
              </a:defRPr>
            </a:pPr>
            <a:r>
              <a:rPr sz="2775" b="1">
                <a:solidFill>
                  <a:srgbClr val="FF6470"/>
                </a:solidFill>
                <a:latin typeface="Nimbus Sans Narrow"/>
                <a:ea typeface="Nimbus Sans Narrow"/>
                <a:cs typeface="Nimbus Sans Narrow"/>
              </a:rPr>
              <a:t>you identified today.</a:t>
            </a:r>
          </a:p>
        </p:txBody>
      </p:sp>
    </p:spTree>
    <p:extLst>
      <p:ext uri="{BB962C8B-B14F-4D97-AF65-F5344CB8AC3E}">
        <p14:creationId xmlns:p14="http://schemas.microsoft.com/office/powerpoint/2010/main" val="1790563553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6192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/>
          <p:cNvPicPr>
            <a:picLocks noChangeAspect="1"/>
          </p:cNvPicPr>
          <p:nvPr/>
        </p:nvPicPr>
        <p:blipFill>
          <a:blip r:embed="rId3"/>
          <a:srcRect t="27" b="27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12" name="Picture 11"/>
          <p:cNvPicPr>
            <a:picLocks noChangeAspect="1"/>
          </p:cNvPicPr>
          <p:nvPr/>
        </p:nvPicPr>
        <p:blipFill>
          <a:blip r:embed="rId4"/>
          <a:stretch/>
        </p:blipFill>
        <p:spPr>
          <a:xfrm>
            <a:off x="609640" y="400050"/>
            <a:ext cx="2343069" cy="451390"/>
          </a:xfrm>
          <a:prstGeom prst="rect">
            <a:avLst/>
          </a:prstGeom>
        </p:spPr>
      </p:pic>
      <p:sp>
        <p:nvSpPr>
          <p:cNvPr id="3" name="Rectangle 2">
            <a:extLst>
              <a:ext uri="{FF2B5EF4-FFF2-40B4-BE49-F238E27FC236}">
                <a16:creationId xmlns:a16="http://schemas.microsoft.com/office/drawing/2014/main" id="{A3974639-6C76-465F-A0CD-FED156FC8B0D}"/>
              </a:ext>
            </a:extLst>
          </p:cNvPr>
          <p:cNvSpPr>
            <a:spLocks noGrp="1"/>
          </p:cNvSpPr>
          <p:nvPr/>
        </p:nvSpPr>
        <p:spPr>
          <a:xfrm>
            <a:off x="609600" y="6334125"/>
            <a:ext cx="9810750" cy="2286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/>
          <a:p>
            <a:pPr algn="l">
              <a:defRPr sz="1125" b="1">
                <a:solidFill>
                  <a:srgbClr val="D6E1EB"/>
                </a:solidFill>
                <a:latin typeface="Nimbus Sans"/>
                <a:ea typeface="Nimbus Sans"/>
                <a:cs typeface="Nimbus Sans"/>
              </a:defRPr>
            </a:pPr>
            <a:r>
              <a:rPr sz="1125" b="1">
                <a:solidFill>
                  <a:srgbClr val="D6E1EB"/>
                </a:solidFill>
                <a:latin typeface="Nimbus Sans"/>
                <a:ea typeface="Nimbus Sans"/>
                <a:cs typeface="Nimbus Sans"/>
              </a:rPr>
              <a:t>SAFETYNOW.COM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C2E89A55-BAB4-41FA-A48F-FD38CE8EAEE4}"/>
              </a:ext>
            </a:extLst>
          </p:cNvPr>
          <p:cNvSpPr>
            <a:spLocks noGrp="1"/>
          </p:cNvSpPr>
          <p:nvPr/>
        </p:nvSpPr>
        <p:spPr>
          <a:xfrm>
            <a:off x="11239500" y="6286500"/>
            <a:ext cx="428625" cy="3048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/>
          <a:p>
            <a:pPr algn="l">
              <a:defRPr sz="1650" b="1">
                <a:solidFill>
                  <a:srgbClr val="FFFFFF"/>
                </a:solidFill>
                <a:latin typeface="Nimbus Sans"/>
                <a:ea typeface="Nimbus Sans"/>
                <a:cs typeface="Nimbus Sans"/>
              </a:defRPr>
            </a:pPr>
            <a:r>
              <a:rPr sz="1650" b="1">
                <a:solidFill>
                  <a:srgbClr val="FFFFFF"/>
                </a:solidFill>
                <a:latin typeface="Nimbus Sans"/>
                <a:ea typeface="Nimbus Sans"/>
                <a:cs typeface="Nimbus Sans"/>
              </a:rPr>
              <a:t>28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4B246227-DD84-4D79-800F-C0A07181769F}"/>
              </a:ext>
            </a:extLst>
          </p:cNvPr>
          <p:cNvSpPr>
            <a:spLocks noGrp="1"/>
          </p:cNvSpPr>
          <p:nvPr/>
        </p:nvSpPr>
        <p:spPr>
          <a:xfrm>
            <a:off x="609600" y="1295400"/>
            <a:ext cx="8477250" cy="676275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/>
          <a:p>
            <a:pPr algn="l">
              <a:defRPr sz="4575" b="1">
                <a:solidFill>
                  <a:srgbClr val="06192C"/>
                </a:solidFill>
                <a:latin typeface="Nimbus Sans Narrow"/>
                <a:ea typeface="Nimbus Sans Narrow"/>
                <a:cs typeface="Nimbus Sans Narrow"/>
              </a:defRPr>
            </a:pPr>
            <a:r>
              <a:rPr sz="4575" b="1">
                <a:solidFill>
                  <a:srgbClr val="06192C"/>
                </a:solidFill>
                <a:latin typeface="Nimbus Sans Narrow"/>
                <a:ea typeface="Nimbus Sans Narrow"/>
                <a:cs typeface="Nimbus Sans Narrow"/>
              </a:rPr>
              <a:t>LET’S STRENGTHEN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7F0A3D4C-DD4F-4F64-B686-911BA58C4D01}"/>
              </a:ext>
            </a:extLst>
          </p:cNvPr>
          <p:cNvSpPr>
            <a:spLocks noGrp="1"/>
          </p:cNvSpPr>
          <p:nvPr/>
        </p:nvSpPr>
        <p:spPr>
          <a:xfrm>
            <a:off x="609600" y="1933575"/>
            <a:ext cx="8477250" cy="676275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/>
          <a:p>
            <a:pPr algn="l">
              <a:defRPr sz="4575" b="1">
                <a:solidFill>
                  <a:srgbClr val="C0202F"/>
                </a:solidFill>
                <a:latin typeface="Nimbus Sans Narrow"/>
                <a:ea typeface="Nimbus Sans Narrow"/>
                <a:cs typeface="Nimbus Sans Narrow"/>
              </a:defRPr>
            </a:pPr>
            <a:r>
              <a:rPr sz="4575" b="1">
                <a:solidFill>
                  <a:srgbClr val="C0202F"/>
                </a:solidFill>
                <a:latin typeface="Nimbus Sans Narrow"/>
                <a:ea typeface="Nimbus Sans Narrow"/>
                <a:cs typeface="Nimbus Sans Narrow"/>
              </a:rPr>
              <a:t>YOUR TRAINING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82A33C79-E071-4876-BEFF-E18906C62E54}"/>
              </a:ext>
            </a:extLst>
          </p:cNvPr>
          <p:cNvSpPr>
            <a:spLocks noGrp="1"/>
          </p:cNvSpPr>
          <p:nvPr/>
        </p:nvSpPr>
        <p:spPr>
          <a:xfrm>
            <a:off x="609600" y="3000375"/>
            <a:ext cx="7953375" cy="714375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/>
          <a:p>
            <a:pPr algn="l">
              <a:defRPr sz="4800" b="1">
                <a:solidFill>
                  <a:srgbClr val="06192C"/>
                </a:solidFill>
                <a:latin typeface="Nimbus Sans Narrow"/>
                <a:ea typeface="Nimbus Sans Narrow"/>
                <a:cs typeface="Nimbus Sans Narrow"/>
              </a:defRPr>
            </a:pPr>
            <a:r>
              <a:rPr sz="4800" b="1">
                <a:solidFill>
                  <a:srgbClr val="06192C"/>
                </a:solidFill>
                <a:latin typeface="Nimbus Sans Narrow"/>
                <a:ea typeface="Nimbus Sans Narrow"/>
                <a:cs typeface="Nimbus Sans Narrow"/>
              </a:rPr>
              <a:t>RICK TOBIN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6D4FAE7A-380D-4B05-938C-01A4452B8561}"/>
              </a:ext>
            </a:extLst>
          </p:cNvPr>
          <p:cNvSpPr>
            <a:spLocks noGrp="1"/>
          </p:cNvSpPr>
          <p:nvPr/>
        </p:nvSpPr>
        <p:spPr>
          <a:xfrm>
            <a:off x="638175" y="3800475"/>
            <a:ext cx="7858125" cy="504825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/>
          <a:p>
            <a:pPr algn="l">
              <a:defRPr sz="2400" b="0">
                <a:solidFill>
                  <a:srgbClr val="425362"/>
                </a:solidFill>
                <a:latin typeface="Nimbus Sans"/>
                <a:ea typeface="Nimbus Sans"/>
                <a:cs typeface="Nimbus Sans"/>
              </a:defRPr>
            </a:pPr>
            <a:r>
              <a:rPr sz="2400" b="0">
                <a:solidFill>
                  <a:srgbClr val="425362"/>
                </a:solidFill>
                <a:latin typeface="Nimbus Sans"/>
                <a:ea typeface="Nimbus Sans"/>
                <a:cs typeface="Nimbus Sans"/>
              </a:rPr>
              <a:t>President &amp; CEO, SafetyNow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55A121FF-BD39-4E66-BC59-1A248D3CD48F}"/>
              </a:ext>
            </a:extLst>
          </p:cNvPr>
          <p:cNvSpPr>
            <a:spLocks noGrp="1"/>
          </p:cNvSpPr>
          <p:nvPr/>
        </p:nvSpPr>
        <p:spPr>
          <a:xfrm>
            <a:off x="609600" y="4543425"/>
            <a:ext cx="7905750" cy="523875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/>
          <a:p>
            <a:pPr algn="l">
              <a:defRPr sz="3000" b="1">
                <a:solidFill>
                  <a:srgbClr val="C0202F"/>
                </a:solidFill>
                <a:latin typeface="Nimbus Sans"/>
                <a:ea typeface="Nimbus Sans"/>
                <a:cs typeface="Nimbus Sans"/>
              </a:defRPr>
            </a:pPr>
            <a:r>
              <a:rPr sz="3000" b="1">
                <a:solidFill>
                  <a:srgbClr val="C0202F"/>
                </a:solidFill>
                <a:latin typeface="Nimbus Sans"/>
                <a:ea typeface="Nimbus Sans"/>
                <a:cs typeface="Nimbus Sans"/>
              </a:rPr>
              <a:t>rickt@safetynow.com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8C235957-0D92-47E5-BD79-26F0FA26E0CA}"/>
              </a:ext>
            </a:extLst>
          </p:cNvPr>
          <p:cNvSpPr>
            <a:spLocks noGrp="1"/>
          </p:cNvSpPr>
          <p:nvPr/>
        </p:nvSpPr>
        <p:spPr>
          <a:xfrm>
            <a:off x="609600" y="5153025"/>
            <a:ext cx="7905750" cy="485775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/>
          <a:p>
            <a:pPr algn="l">
              <a:defRPr sz="2775" b="0">
                <a:solidFill>
                  <a:srgbClr val="06192C"/>
                </a:solidFill>
                <a:latin typeface="Nimbus Sans"/>
                <a:ea typeface="Nimbus Sans"/>
                <a:cs typeface="Nimbus Sans"/>
              </a:defRPr>
            </a:pPr>
            <a:r>
              <a:rPr sz="2775" b="0">
                <a:solidFill>
                  <a:srgbClr val="06192C"/>
                </a:solidFill>
                <a:latin typeface="Nimbus Sans"/>
                <a:ea typeface="Nimbus Sans"/>
                <a:cs typeface="Nimbus Sans"/>
              </a:rPr>
              <a:t>1.800.667.9300</a:t>
            </a:r>
          </a:p>
        </p:txBody>
      </p:sp>
    </p:spTree>
    <p:extLst>
      <p:ext uri="{BB962C8B-B14F-4D97-AF65-F5344CB8AC3E}">
        <p14:creationId xmlns:p14="http://schemas.microsoft.com/office/powerpoint/2010/main" val="1164579968"/>
      </p:ext>
    </p:extLst>
  </p:cSld>
  <p:clrMapOvr>
    <a:masterClrMapping/>
  </p:clrMapOvr>
</p:sld>
</file>

<file path=ppt/theme/theme1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">
      <a:majorFont>
        <a:latin typeface="Aptos"/>
        <a:ea typeface=""/>
        <a:cs typeface=""/>
      </a:majorFont>
      <a:minorFont>
        <a:latin typeface="Aptos"/>
        <a:ea typeface=""/>
        <a:cs typeface="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">
      <a:majorFont>
        <a:latin typeface="Aptos"/>
        <a:ea typeface=""/>
        <a:cs typeface=""/>
      </a:majorFont>
      <a:minorFont>
        <a:latin typeface="Aptos"/>
        <a:ea typeface=""/>
        <a:cs typeface="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TaxCatchAll xmlns="cc68520a-3195-40a4-af9e-4a6f3d475ad6" xsi:nil="true"/>
    <lcf76f155ced4ddcb4097134ff3c332f xmlns="14a581da-4f73-440e-bb62-bc9d002397b9">
      <Terms xmlns="http://schemas.microsoft.com/office/infopath/2007/PartnerControls"/>
    </lcf76f155ced4ddcb4097134ff3c332f>
  </documentManagement>
</p:properties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E99FED235520F8499CD7F01692F2DAD0" ma:contentTypeVersion="14" ma:contentTypeDescription="Create a new document." ma:contentTypeScope="" ma:versionID="adb73ef7bb5cb77ec68b26c5c6145d93">
  <xsd:schema xmlns:xsd="http://www.w3.org/2001/XMLSchema" xmlns:xs="http://www.w3.org/2001/XMLSchema" xmlns:p="http://schemas.microsoft.com/office/2006/metadata/properties" xmlns:ns2="14a581da-4f73-440e-bb62-bc9d002397b9" xmlns:ns3="cc68520a-3195-40a4-af9e-4a6f3d475ad6" targetNamespace="http://schemas.microsoft.com/office/2006/metadata/properties" ma:root="true" ma:fieldsID="2b9447418155b68018e8f6eaa44c6c73" ns2:_="" ns3:_="">
    <xsd:import namespace="14a581da-4f73-440e-bb62-bc9d002397b9"/>
    <xsd:import namespace="cc68520a-3195-40a4-af9e-4a6f3d475ad6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LengthInSeconds" minOccurs="0"/>
                <xsd:element ref="ns3:SharedWithUsers" minOccurs="0"/>
                <xsd:element ref="ns3:SharedWithDetails" minOccurs="0"/>
                <xsd:element ref="ns2:lcf76f155ced4ddcb4097134ff3c332f" minOccurs="0"/>
                <xsd:element ref="ns3:TaxCatchAll" minOccurs="0"/>
                <xsd:element ref="ns2:MediaServiceOCR" minOccurs="0"/>
                <xsd:element ref="ns2:MediaServiceGenerationTime" minOccurs="0"/>
                <xsd:element ref="ns2:MediaServiceEventHashCode" minOccurs="0"/>
                <xsd:element ref="ns2:MediaServiceObjectDetectorVersions" minOccurs="0"/>
                <xsd:element ref="ns2:MediaServiceSearchProperties" minOccurs="0"/>
                <xsd:element ref="ns2:MediaServiceDateTaken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14a581da-4f73-440e-bb62-bc9d002397b9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LengthInSeconds" ma:index="10" nillable="true" ma:displayName="MediaLengthInSeconds" ma:hidden="true" ma:internalName="MediaLengthInSeconds" ma:readOnly="true">
      <xsd:simpleType>
        <xsd:restriction base="dms:Unknown"/>
      </xsd:simpleType>
    </xsd:element>
    <xsd:element name="lcf76f155ced4ddcb4097134ff3c332f" ma:index="14" nillable="true" ma:taxonomy="true" ma:internalName="lcf76f155ced4ddcb4097134ff3c332f" ma:taxonomyFieldName="MediaServiceImageTags" ma:displayName="Image Tags" ma:readOnly="false" ma:fieldId="{5cf76f15-5ced-4ddc-b409-7134ff3c332f}" ma:taxonomyMulti="true" ma:sspId="1296a4bf-db58-421b-ac11-726e2c438c57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OCR" ma:index="16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7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8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ObjectDetectorVersions" ma:index="19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MediaServiceSearchProperties" ma:index="20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DateTaken" ma:index="21" nillable="true" ma:displayName="MediaServiceDateTaken" ma:hidden="true" ma:indexed="true" ma:internalName="MediaServiceDateTaken" ma:readOnly="true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cc68520a-3195-40a4-af9e-4a6f3d475ad6" elementFormDefault="qualified">
    <xsd:import namespace="http://schemas.microsoft.com/office/2006/documentManagement/types"/>
    <xsd:import namespace="http://schemas.microsoft.com/office/infopath/2007/PartnerControls"/>
    <xsd:element name="SharedWithUsers" ma:index="11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2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  <xsd:element name="TaxCatchAll" ma:index="15" nillable="true" ma:displayName="Taxonomy Catch All Column" ma:hidden="true" ma:list="{50fab074-c391-4a3b-acef-63f5abeddc7d}" ma:internalName="TaxCatchAll" ma:showField="CatchAllData" ma:web="cc68520a-3195-40a4-af9e-4a6f3d475ad6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1F27FB22-ACE2-40E5-A37E-0A43ADBFD868}">
  <ds:schemaRefs>
    <ds:schemaRef ds:uri="http://schemas.microsoft.com/office/2006/metadata/properties"/>
    <ds:schemaRef ds:uri="http://schemas.microsoft.com/office/infopath/2007/PartnerControls"/>
    <ds:schemaRef ds:uri="cc68520a-3195-40a4-af9e-4a6f3d475ad6"/>
    <ds:schemaRef ds:uri="14a581da-4f73-440e-bb62-bc9d002397b9"/>
  </ds:schemaRefs>
</ds:datastoreItem>
</file>

<file path=customXml/itemProps2.xml><?xml version="1.0" encoding="utf-8"?>
<ds:datastoreItem xmlns:ds="http://schemas.openxmlformats.org/officeDocument/2006/customXml" ds:itemID="{69D65C9F-682C-491C-8BA9-FCC043820A97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D7DE2D63-2A9D-4B77-90B6-22B8B5157674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14a581da-4f73-440e-bb62-bc9d002397b9"/>
    <ds:schemaRef ds:uri="cc68520a-3195-40a4-af9e-4a6f3d475ad6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12</TotalTime>
  <Words>993</Words>
  <Application>Microsoft Macintosh PowerPoint</Application>
  <DocSecurity>0</DocSecurity>
  <PresentationFormat>Widescreen</PresentationFormat>
  <Paragraphs>273</Paragraphs>
  <Slides>28</Slides>
  <Notes>28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28</vt:i4>
      </vt:variant>
    </vt:vector>
  </HeadingPairs>
  <TitlesOfParts>
    <vt:vector size="32" baseType="lpstr">
      <vt:lpstr>Aptos</vt:lpstr>
      <vt:lpstr>Nimbus Sans</vt:lpstr>
      <vt:lpstr>Nimbus Sans Narrow</vt:lpstr>
      <vt:lpstr>ChatGPT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Presentation</dc:title>
  <dc:creator>Walnut Exporter</dc:creator>
  <cp:lastModifiedBy>Dayana Vera</cp:lastModifiedBy>
  <cp:revision>2</cp:revision>
  <dcterms:created xsi:type="dcterms:W3CDTF">2026-10-05T22:03:41Z</dcterms:created>
  <dcterms:modified xsi:type="dcterms:W3CDTF">2026-10-20T19:11:01Z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0x010100E99FED235520F8499CD7F01692F2DAD0</vt:lpwstr>
  </property>
</Properties>
</file>